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71" r:id="rId4"/>
    <p:sldId id="264" r:id="rId5"/>
    <p:sldId id="269" r:id="rId6"/>
    <p:sldId id="259" r:id="rId7"/>
    <p:sldId id="274" r:id="rId8"/>
    <p:sldId id="263" r:id="rId9"/>
    <p:sldId id="272" r:id="rId10"/>
    <p:sldId id="273"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60"/>
  </p:normalViewPr>
  <p:slideViewPr>
    <p:cSldViewPr snapToGrid="0">
      <p:cViewPr varScale="1">
        <p:scale>
          <a:sx n="65" d="100"/>
          <a:sy n="65" d="100"/>
        </p:scale>
        <p:origin x="55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5D8EE-8AF9-42A8-9222-01064788BFA1}" type="datetimeFigureOut">
              <a:rPr lang="en-IN" smtClean="0"/>
              <a:t>10-07-2023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CAAB4-08B3-4921-B67D-724C2F959C0C}" type="slidenum">
              <a:rPr lang="en-IN" smtClean="0"/>
              <a:t>‹#›</a:t>
            </a:fld>
            <a:endParaRPr lang="en-IN"/>
          </a:p>
        </p:txBody>
      </p:sp>
    </p:spTree>
    <p:extLst>
      <p:ext uri="{BB962C8B-B14F-4D97-AF65-F5344CB8AC3E}">
        <p14:creationId xmlns:p14="http://schemas.microsoft.com/office/powerpoint/2010/main" val="444551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DCAAB4-08B3-4921-B67D-724C2F959C0C}" type="slidenum">
              <a:rPr lang="en-IN" smtClean="0"/>
              <a:t>2</a:t>
            </a:fld>
            <a:endParaRPr lang="en-IN"/>
          </a:p>
        </p:txBody>
      </p:sp>
    </p:spTree>
    <p:extLst>
      <p:ext uri="{BB962C8B-B14F-4D97-AF65-F5344CB8AC3E}">
        <p14:creationId xmlns:p14="http://schemas.microsoft.com/office/powerpoint/2010/main" val="311089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DCAAB4-08B3-4921-B67D-724C2F959C0C}" type="slidenum">
              <a:rPr lang="en-IN" smtClean="0"/>
              <a:t>5</a:t>
            </a:fld>
            <a:endParaRPr lang="en-IN"/>
          </a:p>
        </p:txBody>
      </p:sp>
    </p:spTree>
    <p:extLst>
      <p:ext uri="{BB962C8B-B14F-4D97-AF65-F5344CB8AC3E}">
        <p14:creationId xmlns:p14="http://schemas.microsoft.com/office/powerpoint/2010/main" val="121282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81F4-8701-9B62-4A29-FC3796D77B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853F4D-0876-CEEF-EED6-2F9B95C837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A50F70-C27E-7186-7DE8-CB116DDA2A86}"/>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B40EFF9A-1A1E-1B6A-12B0-DB6C77B539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4EE94C-C48D-03C4-C0C0-F68CBF0428C7}"/>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2791929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619E-1AE3-71A2-E208-9A9116DE3A1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0F1904-A363-CB27-39E6-FB7F0EA472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F1578-9AAE-D046-DCBF-683EFF1A6347}"/>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9D1A7056-B10D-D64C-BFFD-28D121D593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B4D307-6B63-3A44-6A54-336B69061828}"/>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2784014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7A999D-B362-77ED-9EB3-A626491E62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D46E9E-6633-C36A-5843-9FCAC453A1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A8B5E-429E-6F90-B6D8-EC3741F869E9}"/>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216774B6-1A54-710B-3E33-19C1AA04E6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F038B1-7CEE-A3F1-0E78-A253F0BBB032}"/>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149835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0F30-4C06-B380-32EB-49D7E7DC0E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E5C60D-3E1E-BE0F-C381-2169F20381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22A8AF-0CDD-78E5-E69C-846F57CA3DFC}"/>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632432EE-EB0A-D1F4-0F6B-862EAB0D46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80AF87-1603-7F66-51DF-774A2D99D1A8}"/>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2105356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0541-488F-2C1B-FDD4-95A3B0670E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9B5F6D-C8E8-A50A-3CFA-F1D4439843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0668A1-836F-3695-2E14-1572271F2FB4}"/>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3AFB4994-B732-4D6A-B83D-6A8C24A1B1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9489F2-7B94-4DC8-F316-B495282915CD}"/>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72597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2D2A-3DD2-BA5E-3B6B-EDA21E769E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DB7E33-389E-B78C-6AD1-C6DCE24C77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D3E838-D53B-F8CF-C683-330189140A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A765746-959F-66D0-55B4-E5F48F5C3C65}"/>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6" name="Footer Placeholder 5">
            <a:extLst>
              <a:ext uri="{FF2B5EF4-FFF2-40B4-BE49-F238E27FC236}">
                <a16:creationId xmlns:a16="http://schemas.microsoft.com/office/drawing/2014/main" id="{4E7E2BBB-68AD-49F9-DE13-6254488F7D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8BE390-255A-F181-3899-1BF1B08B42C5}"/>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569775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1663-CD55-8259-69F0-C91B24C0C9B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887574-20F0-5CF9-AC74-9B29F8B63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6F64F1-F602-10AE-9B82-0D6E95399D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E60CDD8-EF4D-136A-D003-51CFF1AE32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B148A5-3A56-9078-FCDE-3322053DDE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A02F6EB-01AD-BA64-92B0-FD4335612234}"/>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8" name="Footer Placeholder 7">
            <a:extLst>
              <a:ext uri="{FF2B5EF4-FFF2-40B4-BE49-F238E27FC236}">
                <a16:creationId xmlns:a16="http://schemas.microsoft.com/office/drawing/2014/main" id="{F09C4C0D-673A-5107-526F-792CE096B4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7992449-2FB9-C217-FC03-C700CD4E239B}"/>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71392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6A5C6-7B35-53D1-8ADD-CC363ADEFA7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D0DED7D-0F40-0432-B480-AB40565AEE46}"/>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4" name="Footer Placeholder 3">
            <a:extLst>
              <a:ext uri="{FF2B5EF4-FFF2-40B4-BE49-F238E27FC236}">
                <a16:creationId xmlns:a16="http://schemas.microsoft.com/office/drawing/2014/main" id="{EE52E9DD-6AE7-58B4-88AF-7C0E09B20C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97F0DE5-D4E8-1BEB-7B1E-90B05E779A18}"/>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3626552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288F92-EF0F-1552-FD61-8F9DCC42261F}"/>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3" name="Footer Placeholder 2">
            <a:extLst>
              <a:ext uri="{FF2B5EF4-FFF2-40B4-BE49-F238E27FC236}">
                <a16:creationId xmlns:a16="http://schemas.microsoft.com/office/drawing/2014/main" id="{2530697A-9C79-6DCD-D288-FA5B893EC85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92CDDE-FDD2-4ED3-DAC9-4F438CC1B9FA}"/>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3305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78EE-A1C6-0911-77C2-254165D5A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DB34B0-EEA5-940A-FA78-3028E8FE3A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2E2498-E811-BB6A-A2F5-E2603EE3A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8D88A-6696-477B-367F-043D336DE1A5}"/>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6" name="Footer Placeholder 5">
            <a:extLst>
              <a:ext uri="{FF2B5EF4-FFF2-40B4-BE49-F238E27FC236}">
                <a16:creationId xmlns:a16="http://schemas.microsoft.com/office/drawing/2014/main" id="{46B3E76A-1709-0627-2119-19D86FCF06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352975-A9B1-96A2-C160-97474430818E}"/>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2439165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54B9-584D-0643-0424-F67F7735F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DE47AF-D273-A5A4-19C7-D2A1A28A5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73D9CA-C08F-CE44-9558-2305E1792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F32DD0-F2BC-CF1D-5932-4C5D297D6D37}"/>
              </a:ext>
            </a:extLst>
          </p:cNvPr>
          <p:cNvSpPr>
            <a:spLocks noGrp="1"/>
          </p:cNvSpPr>
          <p:nvPr>
            <p:ph type="dt" sz="half" idx="10"/>
          </p:nvPr>
        </p:nvSpPr>
        <p:spPr/>
        <p:txBody>
          <a:bodyPr/>
          <a:lstStyle/>
          <a:p>
            <a:fld id="{B18DBB01-B58B-4AA4-AEEB-EBA981405520}" type="datetimeFigureOut">
              <a:rPr lang="en-IN" smtClean="0"/>
              <a:t>10-07-2023</a:t>
            </a:fld>
            <a:endParaRPr lang="en-IN"/>
          </a:p>
        </p:txBody>
      </p:sp>
      <p:sp>
        <p:nvSpPr>
          <p:cNvPr id="6" name="Footer Placeholder 5">
            <a:extLst>
              <a:ext uri="{FF2B5EF4-FFF2-40B4-BE49-F238E27FC236}">
                <a16:creationId xmlns:a16="http://schemas.microsoft.com/office/drawing/2014/main" id="{321C501E-EFA0-15F4-D86F-AF2F992B6B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B481C6-CE1F-1E3B-AABD-23DC6CCF5895}"/>
              </a:ext>
            </a:extLst>
          </p:cNvPr>
          <p:cNvSpPr>
            <a:spLocks noGrp="1"/>
          </p:cNvSpPr>
          <p:nvPr>
            <p:ph type="sldNum" sz="quarter" idx="12"/>
          </p:nvPr>
        </p:nvSpPr>
        <p:spPr/>
        <p:txBody>
          <a:bodyPr/>
          <a:lstStyle/>
          <a:p>
            <a:fld id="{468843C4-85CC-47A4-869C-7E67E750BBA9}" type="slidenum">
              <a:rPr lang="en-IN" smtClean="0"/>
              <a:t>‹#›</a:t>
            </a:fld>
            <a:endParaRPr lang="en-IN"/>
          </a:p>
        </p:txBody>
      </p:sp>
    </p:spTree>
    <p:extLst>
      <p:ext uri="{BB962C8B-B14F-4D97-AF65-F5344CB8AC3E}">
        <p14:creationId xmlns:p14="http://schemas.microsoft.com/office/powerpoint/2010/main" val="37296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E8D36-03A1-F390-004B-47426FD786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979B21-715F-82FD-F348-CF724FB2F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FBB513-D567-DEB7-BAB3-5882FB298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8DBB01-B58B-4AA4-AEEB-EBA981405520}" type="datetimeFigureOut">
              <a:rPr lang="en-IN" smtClean="0"/>
              <a:t>10-07-2023</a:t>
            </a:fld>
            <a:endParaRPr lang="en-IN"/>
          </a:p>
        </p:txBody>
      </p:sp>
      <p:sp>
        <p:nvSpPr>
          <p:cNvPr id="5" name="Footer Placeholder 4">
            <a:extLst>
              <a:ext uri="{FF2B5EF4-FFF2-40B4-BE49-F238E27FC236}">
                <a16:creationId xmlns:a16="http://schemas.microsoft.com/office/drawing/2014/main" id="{8D4AD438-2E00-71E3-4AE0-B037DB781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F858156-C5B4-8593-E69A-205F718BA9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843C4-85CC-47A4-869C-7E67E750BBA9}" type="slidenum">
              <a:rPr lang="en-IN" smtClean="0"/>
              <a:t>‹#›</a:t>
            </a:fld>
            <a:endParaRPr lang="en-IN"/>
          </a:p>
        </p:txBody>
      </p:sp>
    </p:spTree>
    <p:extLst>
      <p:ext uri="{BB962C8B-B14F-4D97-AF65-F5344CB8AC3E}">
        <p14:creationId xmlns:p14="http://schemas.microsoft.com/office/powerpoint/2010/main" val="1833909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6.wdp"/><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8.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ey room full of question marks with an opening going out">
            <a:extLst>
              <a:ext uri="{FF2B5EF4-FFF2-40B4-BE49-F238E27FC236}">
                <a16:creationId xmlns:a16="http://schemas.microsoft.com/office/drawing/2014/main" id="{C55C8BD9-DEFF-A5AC-7D62-44BEFD702E6A}"/>
              </a:ext>
            </a:extLst>
          </p:cNvPr>
          <p:cNvPicPr>
            <a:picLocks noChangeAspect="1"/>
          </p:cNvPicPr>
          <p:nvPr/>
        </p:nvPicPr>
        <p:blipFill rotWithShape="1">
          <a:blip r:embed="rId2"/>
          <a:srcRect l="23298" b="9091"/>
          <a:stretch/>
        </p:blipFill>
        <p:spPr>
          <a:xfrm>
            <a:off x="-2" y="10"/>
            <a:ext cx="8668512" cy="6857990"/>
          </a:xfrm>
          <a:prstGeom prst="rect">
            <a:avLst/>
          </a:prstGeom>
        </p:spPr>
      </p:pic>
      <p:sp>
        <p:nvSpPr>
          <p:cNvPr id="43" name="Rectangle 4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4B75FD-7710-F963-C168-485D014ED2F1}"/>
              </a:ext>
            </a:extLst>
          </p:cNvPr>
          <p:cNvSpPr>
            <a:spLocks noGrp="1"/>
          </p:cNvSpPr>
          <p:nvPr>
            <p:ph type="ctrTitle"/>
          </p:nvPr>
        </p:nvSpPr>
        <p:spPr>
          <a:xfrm>
            <a:off x="7848600" y="1122363"/>
            <a:ext cx="4023360" cy="3204134"/>
          </a:xfrm>
        </p:spPr>
        <p:txBody>
          <a:bodyPr anchor="b">
            <a:normAutofit/>
          </a:bodyPr>
          <a:lstStyle/>
          <a:p>
            <a:pPr algn="l"/>
            <a:r>
              <a:rPr lang="en-IN" sz="4800" b="1" dirty="0"/>
              <a:t>Learn to prompt for continual learning</a:t>
            </a:r>
          </a:p>
        </p:txBody>
      </p:sp>
      <p:sp>
        <p:nvSpPr>
          <p:cNvPr id="3" name="Subtitle 2">
            <a:extLst>
              <a:ext uri="{FF2B5EF4-FFF2-40B4-BE49-F238E27FC236}">
                <a16:creationId xmlns:a16="http://schemas.microsoft.com/office/drawing/2014/main" id="{F3202029-00BC-8E7F-C0FB-54C605EAF1C2}"/>
              </a:ext>
            </a:extLst>
          </p:cNvPr>
          <p:cNvSpPr>
            <a:spLocks noGrp="1"/>
          </p:cNvSpPr>
          <p:nvPr>
            <p:ph type="subTitle" idx="1"/>
          </p:nvPr>
        </p:nvSpPr>
        <p:spPr>
          <a:xfrm>
            <a:off x="7848600" y="4872922"/>
            <a:ext cx="4023360" cy="1208141"/>
          </a:xfrm>
        </p:spPr>
        <p:txBody>
          <a:bodyPr>
            <a:normAutofit/>
          </a:bodyPr>
          <a:lstStyle/>
          <a:p>
            <a:pPr algn="l"/>
            <a:r>
              <a:rPr lang="en-IN" sz="2000" dirty="0"/>
              <a:t>Submitted by:</a:t>
            </a:r>
          </a:p>
          <a:p>
            <a:pPr algn="l"/>
            <a:r>
              <a:rPr lang="en-IN" sz="2000" dirty="0"/>
              <a:t>Rohit Kumar 20963</a:t>
            </a:r>
          </a:p>
          <a:p>
            <a:pPr algn="l"/>
            <a:r>
              <a:rPr lang="en-IN" sz="2000" dirty="0"/>
              <a:t>Avnish Kumar 20964</a:t>
            </a:r>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6553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7111-67C1-9E2B-87FC-0D6D96AAA461}"/>
              </a:ext>
            </a:extLst>
          </p:cNvPr>
          <p:cNvSpPr>
            <a:spLocks noGrp="1"/>
          </p:cNvSpPr>
          <p:nvPr>
            <p:ph type="title"/>
          </p:nvPr>
        </p:nvSpPr>
        <p:spPr>
          <a:xfrm>
            <a:off x="838200" y="-242094"/>
            <a:ext cx="10515600" cy="1325563"/>
          </a:xfrm>
        </p:spPr>
        <p:txBody>
          <a:bodyPr>
            <a:normAutofit/>
          </a:bodyPr>
          <a:lstStyle/>
          <a:p>
            <a:r>
              <a:rPr lang="en-IN" sz="3200" b="1" dirty="0"/>
              <a:t>Limitations:</a:t>
            </a:r>
          </a:p>
        </p:txBody>
      </p:sp>
      <p:sp>
        <p:nvSpPr>
          <p:cNvPr id="3" name="Content Placeholder 2">
            <a:extLst>
              <a:ext uri="{FF2B5EF4-FFF2-40B4-BE49-F238E27FC236}">
                <a16:creationId xmlns:a16="http://schemas.microsoft.com/office/drawing/2014/main" id="{186A47C2-EB91-B05E-0550-F9E2E3F585AF}"/>
              </a:ext>
            </a:extLst>
          </p:cNvPr>
          <p:cNvSpPr>
            <a:spLocks noGrp="1"/>
          </p:cNvSpPr>
          <p:nvPr>
            <p:ph idx="1"/>
          </p:nvPr>
        </p:nvSpPr>
        <p:spPr>
          <a:xfrm>
            <a:off x="838200" y="674688"/>
            <a:ext cx="10515600" cy="2911475"/>
          </a:xfrm>
        </p:spPr>
        <p:txBody>
          <a:bodyPr>
            <a:noAutofit/>
          </a:bodyPr>
          <a:lstStyle/>
          <a:p>
            <a:r>
              <a:rPr lang="en-IN" sz="2300" dirty="0"/>
              <a:t>Single prompt pool</a:t>
            </a:r>
          </a:p>
          <a:p>
            <a:pPr marL="0" indent="0">
              <a:buNone/>
            </a:pPr>
            <a:r>
              <a:rPr lang="en-IN" sz="2300" dirty="0"/>
              <a:t>	&gt; Doesn’t replicate human brain functioning.</a:t>
            </a:r>
          </a:p>
          <a:p>
            <a:pPr marL="0" indent="0">
              <a:buNone/>
            </a:pPr>
            <a:r>
              <a:rPr lang="en-IN" sz="2300" dirty="0"/>
              <a:t>	&gt; Inevitable interference between task-specific and task-invariant 		knowledge.</a:t>
            </a:r>
          </a:p>
          <a:p>
            <a:r>
              <a:rPr lang="en-IN" sz="2300" dirty="0"/>
              <a:t>Still needs rehearsal data to outperform rehearsal-based methods.</a:t>
            </a:r>
          </a:p>
          <a:p>
            <a:r>
              <a:rPr lang="en-IN" sz="2300" dirty="0"/>
              <a:t>Attach prompt only at the input.</a:t>
            </a:r>
          </a:p>
          <a:p>
            <a:r>
              <a:rPr lang="en-IN" sz="2300" dirty="0"/>
              <a:t>It does not acknowledge which specific task it is prone to forgetting.</a:t>
            </a:r>
          </a:p>
          <a:p>
            <a:endParaRPr lang="en-IN" sz="2300" dirty="0"/>
          </a:p>
        </p:txBody>
      </p:sp>
      <p:sp>
        <p:nvSpPr>
          <p:cNvPr id="4" name="Title 1">
            <a:extLst>
              <a:ext uri="{FF2B5EF4-FFF2-40B4-BE49-F238E27FC236}">
                <a16:creationId xmlns:a16="http://schemas.microsoft.com/office/drawing/2014/main" id="{1EBB2C3F-BC4A-27CA-23FE-BDEA2B4AF0AD}"/>
              </a:ext>
            </a:extLst>
          </p:cNvPr>
          <p:cNvSpPr txBox="1">
            <a:spLocks/>
          </p:cNvSpPr>
          <p:nvPr/>
        </p:nvSpPr>
        <p:spPr>
          <a:xfrm>
            <a:off x="838200" y="3429000"/>
            <a:ext cx="10515600"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t>Our Contribution:</a:t>
            </a:r>
          </a:p>
        </p:txBody>
      </p:sp>
      <p:sp>
        <p:nvSpPr>
          <p:cNvPr id="6" name="Content Placeholder 2">
            <a:extLst>
              <a:ext uri="{FF2B5EF4-FFF2-40B4-BE49-F238E27FC236}">
                <a16:creationId xmlns:a16="http://schemas.microsoft.com/office/drawing/2014/main" id="{FE66A843-BC44-A00E-5DF6-16CB8B3ED008}"/>
              </a:ext>
            </a:extLst>
          </p:cNvPr>
          <p:cNvSpPr txBox="1">
            <a:spLocks/>
          </p:cNvSpPr>
          <p:nvPr/>
        </p:nvSpPr>
        <p:spPr>
          <a:xfrm>
            <a:off x="838200" y="3992562"/>
            <a:ext cx="10515600" cy="2911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300" dirty="0"/>
              <a:t>L2p was not evaluated in </a:t>
            </a:r>
            <a:r>
              <a:rPr lang="en-IN" sz="2300" dirty="0" err="1"/>
              <a:t>Imagenet</a:t>
            </a:r>
            <a:r>
              <a:rPr lang="en-IN" sz="2300" dirty="0"/>
              <a:t> – R dataset, So, we evaluated and the performance was not satisfactory.</a:t>
            </a:r>
          </a:p>
          <a:p>
            <a:r>
              <a:rPr lang="en-IN" sz="2300" dirty="0"/>
              <a:t>We tried individual prompt but the performance still lagging.</a:t>
            </a:r>
          </a:p>
          <a:p>
            <a:r>
              <a:rPr lang="en-IN" sz="2300" dirty="0"/>
              <a:t>We further implemented Dual prompt technique which is further extension of L2p and compare the results on </a:t>
            </a:r>
            <a:r>
              <a:rPr lang="en-IN" sz="2300" dirty="0" err="1"/>
              <a:t>Imagenet</a:t>
            </a:r>
            <a:r>
              <a:rPr lang="en-IN" sz="2300" dirty="0"/>
              <a:t>-R and cifar100.</a:t>
            </a:r>
          </a:p>
          <a:p>
            <a:r>
              <a:rPr lang="en-IN" sz="2300" dirty="0"/>
              <a:t>We also tried L2p on </a:t>
            </a:r>
            <a:r>
              <a:rPr lang="en-IN" sz="2300" dirty="0" err="1"/>
              <a:t>TinyImagenet</a:t>
            </a:r>
            <a:r>
              <a:rPr lang="en-IN" sz="2300" dirty="0"/>
              <a:t> but due to server issue training could not complete</a:t>
            </a:r>
          </a:p>
        </p:txBody>
      </p:sp>
    </p:spTree>
    <p:extLst>
      <p:ext uri="{BB962C8B-B14F-4D97-AF65-F5344CB8AC3E}">
        <p14:creationId xmlns:p14="http://schemas.microsoft.com/office/powerpoint/2010/main" val="370929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0" end="0"/>
                                            </p:txEl>
                                          </p:spTgt>
                                        </p:tgtEl>
                                        <p:attrNameLst>
                                          <p:attrName>style.visibility</p:attrName>
                                        </p:attrNameLst>
                                      </p:cBhvr>
                                      <p:to>
                                        <p:strVal val="visible"/>
                                      </p:to>
                                    </p:set>
                                    <p:animEffect transition="in" filter="fade">
                                      <p:cBhvr>
                                        <p:cTn id="40" dur="500"/>
                                        <p:tgtEl>
                                          <p:spTgt spid="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fade">
                                      <p:cBhvr>
                                        <p:cTn id="48" dur="500"/>
                                        <p:tgtEl>
                                          <p:spTgt spid="6">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Effect transition="in" filter="fade">
                                      <p:cBhvr>
                                        <p:cTn id="53" dur="500"/>
                                        <p:tgtEl>
                                          <p:spTgt spid="6">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xEl>
                                              <p:pRg st="3" end="3"/>
                                            </p:txEl>
                                          </p:spTgt>
                                        </p:tgtEl>
                                        <p:attrNameLst>
                                          <p:attrName>style.visibility</p:attrName>
                                        </p:attrNameLst>
                                      </p:cBhvr>
                                      <p:to>
                                        <p:strVal val="visible"/>
                                      </p:to>
                                    </p:set>
                                    <p:animEffect transition="in" filter="fade">
                                      <p:cBhvr>
                                        <p:cTn id="5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90783AAD-B7E3-68D6-7034-494868375D40}"/>
              </a:ext>
            </a:extLst>
          </p:cNvPr>
          <p:cNvSpPr/>
          <p:nvPr/>
        </p:nvSpPr>
        <p:spPr>
          <a:xfrm>
            <a:off x="4521531" y="2967335"/>
            <a:ext cx="3148939"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p>
        </p:txBody>
      </p:sp>
      <p:sp>
        <p:nvSpPr>
          <p:cNvPr id="7" name="Title 6">
            <a:extLst>
              <a:ext uri="{FF2B5EF4-FFF2-40B4-BE49-F238E27FC236}">
                <a16:creationId xmlns:a16="http://schemas.microsoft.com/office/drawing/2014/main" id="{7248AC7A-0C21-3163-2F29-B42DBB48DD96}"/>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27627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24FC-3E29-8361-C324-82B26C1E6163}"/>
              </a:ext>
            </a:extLst>
          </p:cNvPr>
          <p:cNvSpPr>
            <a:spLocks noGrp="1"/>
          </p:cNvSpPr>
          <p:nvPr>
            <p:ph type="title"/>
          </p:nvPr>
        </p:nvSpPr>
        <p:spPr>
          <a:xfrm>
            <a:off x="838200" y="321582"/>
            <a:ext cx="10515600" cy="1325563"/>
          </a:xfrm>
        </p:spPr>
        <p:txBody>
          <a:bodyPr/>
          <a:lstStyle/>
          <a:p>
            <a:r>
              <a:rPr lang="en-IN" dirty="0"/>
              <a:t>Motivation</a:t>
            </a:r>
          </a:p>
        </p:txBody>
      </p:sp>
      <p:pic>
        <p:nvPicPr>
          <p:cNvPr id="7" name="Picture 6">
            <a:extLst>
              <a:ext uri="{FF2B5EF4-FFF2-40B4-BE49-F238E27FC236}">
                <a16:creationId xmlns:a16="http://schemas.microsoft.com/office/drawing/2014/main" id="{62545808-ABC9-E236-E29E-4F8C855A778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bright="20000" contrast="-40000"/>
                    </a14:imgEffect>
                  </a14:imgLayer>
                </a14:imgProps>
              </a:ext>
            </a:extLst>
          </a:blip>
          <a:srcRect l="32725"/>
          <a:stretch/>
        </p:blipFill>
        <p:spPr>
          <a:xfrm>
            <a:off x="1578429" y="1447745"/>
            <a:ext cx="2755551" cy="2133710"/>
          </a:xfrm>
          <a:prstGeom prst="rect">
            <a:avLst/>
          </a:prstGeom>
        </p:spPr>
      </p:pic>
      <p:pic>
        <p:nvPicPr>
          <p:cNvPr id="8" name="Picture 7">
            <a:extLst>
              <a:ext uri="{FF2B5EF4-FFF2-40B4-BE49-F238E27FC236}">
                <a16:creationId xmlns:a16="http://schemas.microsoft.com/office/drawing/2014/main" id="{17F439B8-5963-174A-843B-E08ADCC22AB0}"/>
              </a:ext>
            </a:extLst>
          </p:cNvPr>
          <p:cNvPicPr>
            <a:picLocks noChangeAspect="1"/>
          </p:cNvPicPr>
          <p:nvPr/>
        </p:nvPicPr>
        <p:blipFill rotWithShape="1">
          <a:blip r:embed="rId5"/>
          <a:srcRect r="68338"/>
          <a:stretch/>
        </p:blipFill>
        <p:spPr>
          <a:xfrm>
            <a:off x="102681" y="1425974"/>
            <a:ext cx="1296867" cy="2133710"/>
          </a:xfrm>
          <a:prstGeom prst="rect">
            <a:avLst/>
          </a:prstGeom>
        </p:spPr>
      </p:pic>
      <p:pic>
        <p:nvPicPr>
          <p:cNvPr id="10" name="Picture 9">
            <a:extLst>
              <a:ext uri="{FF2B5EF4-FFF2-40B4-BE49-F238E27FC236}">
                <a16:creationId xmlns:a16="http://schemas.microsoft.com/office/drawing/2014/main" id="{B35241AD-7BE0-1DB6-6495-3A3CF38344B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922" b="97479" l="17633" r="99877">
                        <a14:foregroundMark x1="36498" y1="42297" x2="59803" y2="25770"/>
                        <a14:foregroundMark x1="59803" y1="25770" x2="75339" y2="27451"/>
                        <a14:foregroundMark x1="75339" y1="27451" x2="46856" y2="49020"/>
                        <a14:foregroundMark x1="90752" y1="47619" x2="81751" y2="21849"/>
                        <a14:foregroundMark x1="81751" y1="21849" x2="60543" y2="1120"/>
                        <a14:foregroundMark x1="60543" y1="1120" x2="38101" y2="5602"/>
                        <a14:foregroundMark x1="38101" y1="5602" x2="29963" y2="24930"/>
                        <a14:foregroundMark x1="29963" y1="24930" x2="29963" y2="24930"/>
                        <a14:foregroundMark x1="29963" y1="24930" x2="30580" y2="25490"/>
                        <a14:foregroundMark x1="40937" y1="14006" x2="27867" y2="7843"/>
                        <a14:foregroundMark x1="27867" y1="7843" x2="32429" y2="29412"/>
                        <a14:foregroundMark x1="32429" y1="29412" x2="41800" y2="12605"/>
                        <a14:foregroundMark x1="22688" y1="47619" x2="31443" y2="66667"/>
                        <a14:foregroundMark x1="31443" y1="66667" x2="33416" y2="97199"/>
                        <a14:foregroundMark x1="28121" y1="63166" x2="27620" y2="59944"/>
                        <a14:foregroundMark x1="33416" y1="97199" x2="29403" y2="71406"/>
                        <a14:foregroundMark x1="27620" y1="59944" x2="19236" y2="34454"/>
                        <a14:foregroundMark x1="19236" y1="34454" x2="21825" y2="56583"/>
                        <a14:foregroundMark x1="21825" y1="56583" x2="25031" y2="51261"/>
                        <a14:foregroundMark x1="31443" y1="59664" x2="34525" y2="94958"/>
                        <a14:foregroundMark x1="34525" y1="94958" x2="99877" y2="97479"/>
                        <a14:foregroundMark x1="32676" y1="36134" x2="17633" y2="3922"/>
                        <a14:foregroundMark x1="17633" y1="3922" x2="17633" y2="3922"/>
                        <a14:foregroundMark x1="63132" y1="11485" x2="76449" y2="11485"/>
                        <a14:foregroundMark x1="76449" y1="11485" x2="76202" y2="15966"/>
                        <a14:foregroundMark x1="34402" y1="17367" x2="24168" y2="9524"/>
                        <a14:foregroundMark x1="24168" y1="9524" x2="24168" y2="9524"/>
                        <a14:backgroundMark x1="27682" y1="68297" x2="27990" y2="83473"/>
                        <a14:backgroundMark x1="26387" y1="63025" x2="26017" y2="86555"/>
                        <a14:backgroundMark x1="26017" y1="86555" x2="25031" y2="70028"/>
                      </a14:backgroundRemoval>
                    </a14:imgEffect>
                    <a14:imgEffect>
                      <a14:brightnessContrast bright="20000" contrast="-40000"/>
                    </a14:imgEffect>
                  </a14:imgLayer>
                </a14:imgProps>
              </a:ext>
            </a:extLst>
          </a:blip>
          <a:srcRect l="26115"/>
          <a:stretch/>
        </p:blipFill>
        <p:spPr>
          <a:xfrm>
            <a:off x="3918857" y="3929798"/>
            <a:ext cx="3805143" cy="2267067"/>
          </a:xfrm>
          <a:prstGeom prst="rect">
            <a:avLst/>
          </a:prstGeom>
        </p:spPr>
      </p:pic>
      <p:pic>
        <p:nvPicPr>
          <p:cNvPr id="11" name="Picture 10">
            <a:extLst>
              <a:ext uri="{FF2B5EF4-FFF2-40B4-BE49-F238E27FC236}">
                <a16:creationId xmlns:a16="http://schemas.microsoft.com/office/drawing/2014/main" id="{AACE400B-7240-7A5B-9E58-3F40E074770A}"/>
              </a:ext>
            </a:extLst>
          </p:cNvPr>
          <p:cNvPicPr>
            <a:picLocks noChangeAspect="1"/>
          </p:cNvPicPr>
          <p:nvPr/>
        </p:nvPicPr>
        <p:blipFill rotWithShape="1">
          <a:blip r:embed="rId5"/>
          <a:srcRect r="68338"/>
          <a:stretch/>
        </p:blipFill>
        <p:spPr>
          <a:xfrm>
            <a:off x="2532549" y="3559684"/>
            <a:ext cx="1296867" cy="2133710"/>
          </a:xfrm>
          <a:prstGeom prst="rect">
            <a:avLst/>
          </a:prstGeom>
        </p:spPr>
      </p:pic>
      <p:pic>
        <p:nvPicPr>
          <p:cNvPr id="13" name="Picture 12">
            <a:extLst>
              <a:ext uri="{FF2B5EF4-FFF2-40B4-BE49-F238E27FC236}">
                <a16:creationId xmlns:a16="http://schemas.microsoft.com/office/drawing/2014/main" id="{0CE10BAD-9875-CA94-8DA5-7673E5FDBF55}"/>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brightnessContrast bright="20000"/>
                    </a14:imgEffect>
                  </a14:imgLayer>
                </a14:imgProps>
              </a:ext>
            </a:extLst>
          </a:blip>
          <a:stretch>
            <a:fillRect/>
          </a:stretch>
        </p:blipFill>
        <p:spPr>
          <a:xfrm>
            <a:off x="7618554" y="1556590"/>
            <a:ext cx="3333921" cy="2590933"/>
          </a:xfrm>
          <a:prstGeom prst="rect">
            <a:avLst/>
          </a:prstGeom>
        </p:spPr>
      </p:pic>
      <p:pic>
        <p:nvPicPr>
          <p:cNvPr id="14" name="Picture 13">
            <a:extLst>
              <a:ext uri="{FF2B5EF4-FFF2-40B4-BE49-F238E27FC236}">
                <a16:creationId xmlns:a16="http://schemas.microsoft.com/office/drawing/2014/main" id="{E26F3FB6-00BB-6A58-FCD5-54BADBAF2D3A}"/>
              </a:ext>
            </a:extLst>
          </p:cNvPr>
          <p:cNvPicPr>
            <a:picLocks noChangeAspect="1"/>
          </p:cNvPicPr>
          <p:nvPr/>
        </p:nvPicPr>
        <p:blipFill rotWithShape="1">
          <a:blip r:embed="rId5"/>
          <a:srcRect r="68338"/>
          <a:stretch/>
        </p:blipFill>
        <p:spPr>
          <a:xfrm>
            <a:off x="6232246" y="1295290"/>
            <a:ext cx="1296867" cy="2133710"/>
          </a:xfrm>
          <a:prstGeom prst="rect">
            <a:avLst/>
          </a:prstGeom>
        </p:spPr>
      </p:pic>
      <p:pic>
        <p:nvPicPr>
          <p:cNvPr id="16" name="Picture 15">
            <a:extLst>
              <a:ext uri="{FF2B5EF4-FFF2-40B4-BE49-F238E27FC236}">
                <a16:creationId xmlns:a16="http://schemas.microsoft.com/office/drawing/2014/main" id="{0C84D848-7A3A-881E-D1A2-88DDADE4505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10006813" y="4147523"/>
            <a:ext cx="1035103" cy="419122"/>
          </a:xfrm>
          <a:prstGeom prst="rect">
            <a:avLst/>
          </a:prstGeom>
        </p:spPr>
      </p:pic>
      <p:pic>
        <p:nvPicPr>
          <p:cNvPr id="18" name="Picture 17">
            <a:extLst>
              <a:ext uri="{FF2B5EF4-FFF2-40B4-BE49-F238E27FC236}">
                <a16:creationId xmlns:a16="http://schemas.microsoft.com/office/drawing/2014/main" id="{85C692E8-518C-9EFC-05BD-CC5A95B8B973}"/>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8939" b="95531" l="5556" r="94004">
                        <a14:foregroundMark x1="5296" y1="24716" x2="4388" y2="27044"/>
                        <a14:foregroundMark x1="12610" y1="5959" x2="10711" y2="10828"/>
                        <a14:foregroundMark x1="2737" y1="31410" x2="3439" y2="63128"/>
                        <a14:foregroundMark x1="3439" y1="63128" x2="10141" y2="84730"/>
                        <a14:foregroundMark x1="10141" y1="84730" x2="20899" y2="88082"/>
                        <a14:foregroundMark x1="20899" y1="88082" x2="85009" y2="71136"/>
                        <a14:foregroundMark x1="85009" y1="71136" x2="98854" y2="45251"/>
                        <a14:foregroundMark x1="98854" y1="45251" x2="96384" y2="32402"/>
                        <a14:foregroundMark x1="96384" y1="32402" x2="79982" y2="11546"/>
                        <a14:foregroundMark x1="79982" y1="11546" x2="16314" y2="1862"/>
                        <a14:foregroundMark x1="16314" y1="1862" x2="10141" y2="8939"/>
                        <a14:foregroundMark x1="10141" y1="8939" x2="9700" y2="10056"/>
                        <a14:foregroundMark x1="82804" y1="18808" x2="94180" y2="16201"/>
                        <a14:foregroundMark x1="94180" y1="16201" x2="98942" y2="52514"/>
                        <a14:foregroundMark x1="98942" y1="52514" x2="96473" y2="90875"/>
                        <a14:foregroundMark x1="96473" y1="90875" x2="92958" y2="93009"/>
                        <a14:foregroundMark x1="14619" y1="93011" x2="6349" y2="80819"/>
                        <a14:foregroundMark x1="6349" y1="80819" x2="5026" y2="64060"/>
                        <a14:foregroundMark x1="5026" y1="64060" x2="7584" y2="50652"/>
                        <a14:foregroundMark x1="11639" y1="40888" x2="11871" y2="40330"/>
                        <a14:foregroundMark x1="7584" y1="50652" x2="11394" y2="41479"/>
                        <a14:foregroundMark x1="22541" y1="30358" x2="24250" y2="26816"/>
                        <a14:foregroundMark x1="20952" y1="33650" x2="21806" y2="31881"/>
                        <a14:foregroundMark x1="9347" y1="82309" x2="11154" y2="92727"/>
                        <a14:foregroundMark x1="13509" y1="92920" x2="17372" y2="87523"/>
                        <a14:foregroundMark x1="17372" y1="87523" x2="17372" y2="86034"/>
                        <a14:foregroundMark x1="39947" y1="24209" x2="33245" y2="52328"/>
                        <a14:foregroundMark x1="33245" y1="52328" x2="43915" y2="80074"/>
                        <a14:foregroundMark x1="43915" y1="80074" x2="68871" y2="50652"/>
                        <a14:foregroundMark x1="68871" y1="50652" x2="49647" y2="24022"/>
                        <a14:foregroundMark x1="49647" y1="24022" x2="39594" y2="21974"/>
                        <a14:foregroundMark x1="39594" y1="21974" x2="38536" y2="23091"/>
                        <a14:foregroundMark x1="91182" y1="27747" x2="94004" y2="45065"/>
                        <a14:foregroundMark x1="94004" y1="45065" x2="90123" y2="66294"/>
                        <a14:foregroundMark x1="49559" y1="35940" x2="53351" y2="68529"/>
                        <a14:foregroundMark x1="7672" y1="83613" x2="14638" y2="92365"/>
                        <a14:foregroundMark x1="14638" y1="92365" x2="7407" y2="84358"/>
                        <a14:foregroundMark x1="7407" y1="84358" x2="5556" y2="84358"/>
                        <a14:foregroundMark x1="10758" y1="49534" x2="9700" y2="67225"/>
                        <a14:foregroundMark x1="9700" y1="67225" x2="10494" y2="69646"/>
                        <a14:backgroundMark x1="6966" y1="96462" x2="31922" y2="98510"/>
                        <a14:backgroundMark x1="31481" y1="97207" x2="57584" y2="98324"/>
                        <a14:backgroundMark x1="57584" y1="98324" x2="71781" y2="96089"/>
                        <a14:backgroundMark x1="71781" y1="96089" x2="88624" y2="97579"/>
                        <a14:backgroundMark x1="88624" y1="97579" x2="97884" y2="96089"/>
                        <a14:backgroundMark x1="16049" y1="24395" x2="16049" y2="24395"/>
                        <a14:backgroundMark x1="20370" y1="16015" x2="20282" y2="31844"/>
                        <a14:backgroundMark x1="20282" y1="31844" x2="10935" y2="37803"/>
                        <a14:backgroundMark x1="10935" y1="37803" x2="529" y2="25698"/>
                        <a14:backgroundMark x1="529" y1="25698" x2="4056" y2="13035"/>
                        <a14:backgroundMark x1="4056" y1="13035" x2="20106" y2="18063"/>
                        <a14:backgroundMark x1="20106" y1="18063" x2="21076" y2="18994"/>
                        <a14:backgroundMark x1="5467" y1="15456" x2="2381" y2="15084"/>
                        <a14:backgroundMark x1="5467" y1="19739" x2="8025" y2="22533"/>
                      </a14:backgroundRemoval>
                    </a14:imgEffect>
                    <a14:imgEffect>
                      <a14:brightnessContrast contrast="40000"/>
                    </a14:imgEffect>
                  </a14:imgLayer>
                </a14:imgProps>
              </a:ext>
            </a:extLst>
          </a:blip>
          <a:srcRect l="7086" t="19990" r="6263"/>
          <a:stretch/>
        </p:blipFill>
        <p:spPr>
          <a:xfrm>
            <a:off x="2701461" y="4147523"/>
            <a:ext cx="6239933" cy="2728470"/>
          </a:xfrm>
          <a:prstGeom prst="rect">
            <a:avLst/>
          </a:prstGeom>
        </p:spPr>
      </p:pic>
      <p:sp>
        <p:nvSpPr>
          <p:cNvPr id="3" name="Title 1">
            <a:extLst>
              <a:ext uri="{FF2B5EF4-FFF2-40B4-BE49-F238E27FC236}">
                <a16:creationId xmlns:a16="http://schemas.microsoft.com/office/drawing/2014/main" id="{CFD2570B-3443-B079-EC7B-08243AE237EF}"/>
              </a:ext>
            </a:extLst>
          </p:cNvPr>
          <p:cNvSpPr txBox="1">
            <a:spLocks/>
          </p:cNvSpPr>
          <p:nvPr/>
        </p:nvSpPr>
        <p:spPr>
          <a:xfrm>
            <a:off x="3718892" y="296083"/>
            <a:ext cx="69966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Lets start with introduction to continual learning, Its actually the ability of human beings to adapt to diff tasks without forgetting previously learnt tasks, and we can also leverage knowledge learn from past task to tackle new task we would also like this ability for our ML models</a:t>
            </a:r>
          </a:p>
          <a:p>
            <a:r>
              <a:rPr lang="en-IN" sz="1200" dirty="0"/>
              <a:t>&gt; </a:t>
            </a:r>
          </a:p>
          <a:p>
            <a:r>
              <a:rPr lang="en-IN" sz="1200" dirty="0"/>
              <a:t>Lets say we want to train our model on diff tasks</a:t>
            </a:r>
          </a:p>
        </p:txBody>
      </p:sp>
    </p:spTree>
    <p:extLst>
      <p:ext uri="{BB962C8B-B14F-4D97-AF65-F5344CB8AC3E}">
        <p14:creationId xmlns:p14="http://schemas.microsoft.com/office/powerpoint/2010/main" val="103544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18"/>
                                        </p:tgtEl>
                                      </p:cBhvr>
                                    </p:animEffect>
                                    <p:anim calcmode="lin" valueType="num">
                                      <p:cBhvr>
                                        <p:cTn id="12" dur="1000"/>
                                        <p:tgtEl>
                                          <p:spTgt spid="18"/>
                                        </p:tgtEl>
                                        <p:attrNameLst>
                                          <p:attrName>ppt_x</p:attrName>
                                        </p:attrNameLst>
                                      </p:cBhvr>
                                      <p:tavLst>
                                        <p:tav tm="0">
                                          <p:val>
                                            <p:strVal val="ppt_x"/>
                                          </p:val>
                                        </p:tav>
                                        <p:tav tm="100000">
                                          <p:val>
                                            <p:strVal val="ppt_x"/>
                                          </p:val>
                                        </p:tav>
                                      </p:tavLst>
                                    </p:anim>
                                    <p:anim calcmode="lin" valueType="num">
                                      <p:cBhvr>
                                        <p:cTn id="13" dur="1000"/>
                                        <p:tgtEl>
                                          <p:spTgt spid="18"/>
                                        </p:tgtEl>
                                        <p:attrNameLst>
                                          <p:attrName>ppt_y</p:attrName>
                                        </p:attrNameLst>
                                      </p:cBhvr>
                                      <p:tavLst>
                                        <p:tav tm="0">
                                          <p:val>
                                            <p:strVal val="ppt_y"/>
                                          </p:val>
                                        </p:tav>
                                        <p:tav tm="100000">
                                          <p:val>
                                            <p:strVal val="ppt_y+.1"/>
                                          </p:val>
                                        </p:tav>
                                      </p:tavLst>
                                    </p:anim>
                                    <p:set>
                                      <p:cBhvr>
                                        <p:cTn id="14" dur="1" fill="hold">
                                          <p:stCondLst>
                                            <p:cond delay="999"/>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DAA3-E8B4-D5A0-FA34-44996FDD2DB2}"/>
              </a:ext>
            </a:extLst>
          </p:cNvPr>
          <p:cNvSpPr>
            <a:spLocks noGrp="1"/>
          </p:cNvSpPr>
          <p:nvPr>
            <p:ph type="title"/>
          </p:nvPr>
        </p:nvSpPr>
        <p:spPr>
          <a:xfrm>
            <a:off x="838200" y="134808"/>
            <a:ext cx="10515600" cy="600075"/>
          </a:xfrm>
        </p:spPr>
        <p:txBody>
          <a:bodyPr>
            <a:normAutofit fontScale="90000"/>
          </a:bodyPr>
          <a:lstStyle/>
          <a:p>
            <a:pPr algn="ctr"/>
            <a:r>
              <a:rPr lang="en-IN" dirty="0"/>
              <a:t>Catastrophic forgetting</a:t>
            </a:r>
          </a:p>
        </p:txBody>
      </p:sp>
      <p:pic>
        <p:nvPicPr>
          <p:cNvPr id="13" name="Neuronal Synapse Activity Animation Neurons Head Neuroactivity Synapses Neurotransmitters Brain — Stock Video © scienceanm #455546932_1682619053211">
            <a:hlinkClick r:id="" action="ppaction://media"/>
            <a:extLst>
              <a:ext uri="{FF2B5EF4-FFF2-40B4-BE49-F238E27FC236}">
                <a16:creationId xmlns:a16="http://schemas.microsoft.com/office/drawing/2014/main" id="{C8CE120F-0E31-F247-3AF5-AE2D245D68E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70215" y="1761525"/>
            <a:ext cx="4521785" cy="2543446"/>
          </a:xfrm>
        </p:spPr>
      </p:pic>
      <p:pic>
        <p:nvPicPr>
          <p:cNvPr id="9" name="Picture 8">
            <a:extLst>
              <a:ext uri="{FF2B5EF4-FFF2-40B4-BE49-F238E27FC236}">
                <a16:creationId xmlns:a16="http://schemas.microsoft.com/office/drawing/2014/main" id="{52525A81-D69C-0EB5-3C70-C1CD9C5DAA4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03711" y="3120863"/>
            <a:ext cx="7996775" cy="3570088"/>
          </a:xfrm>
          <a:prstGeom prst="rect">
            <a:avLst/>
          </a:prstGeom>
        </p:spPr>
      </p:pic>
      <p:pic>
        <p:nvPicPr>
          <p:cNvPr id="11" name="Picture 10">
            <a:extLst>
              <a:ext uri="{FF2B5EF4-FFF2-40B4-BE49-F238E27FC236}">
                <a16:creationId xmlns:a16="http://schemas.microsoft.com/office/drawing/2014/main" id="{CAFACB3F-7E96-2BFA-80E5-931802F994DF}"/>
              </a:ext>
            </a:extLst>
          </p:cNvPr>
          <p:cNvPicPr>
            <a:picLocks noChangeAspect="1"/>
          </p:cNvPicPr>
          <p:nvPr/>
        </p:nvPicPr>
        <p:blipFill>
          <a:blip r:embed="rId7"/>
          <a:stretch>
            <a:fillRect/>
          </a:stretch>
        </p:blipFill>
        <p:spPr>
          <a:xfrm>
            <a:off x="8089902" y="4844062"/>
            <a:ext cx="4142941" cy="2053503"/>
          </a:xfrm>
          <a:prstGeom prst="rect">
            <a:avLst/>
          </a:prstGeom>
        </p:spPr>
      </p:pic>
      <p:pic>
        <p:nvPicPr>
          <p:cNvPr id="5" name="Picture 4">
            <a:extLst>
              <a:ext uri="{FF2B5EF4-FFF2-40B4-BE49-F238E27FC236}">
                <a16:creationId xmlns:a16="http://schemas.microsoft.com/office/drawing/2014/main" id="{65638B91-844E-1E33-5055-CA086D6C1FF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522516" y="1027906"/>
            <a:ext cx="6901679" cy="3816156"/>
          </a:xfrm>
          <a:prstGeom prst="rect">
            <a:avLst/>
          </a:prstGeom>
        </p:spPr>
      </p:pic>
      <p:sp>
        <p:nvSpPr>
          <p:cNvPr id="14" name="TextBox 13">
            <a:extLst>
              <a:ext uri="{FF2B5EF4-FFF2-40B4-BE49-F238E27FC236}">
                <a16:creationId xmlns:a16="http://schemas.microsoft.com/office/drawing/2014/main" id="{2DD6CE59-A190-DD77-5162-2D8B26486C17}"/>
              </a:ext>
            </a:extLst>
          </p:cNvPr>
          <p:cNvSpPr txBox="1"/>
          <p:nvPr/>
        </p:nvSpPr>
        <p:spPr>
          <a:xfrm>
            <a:off x="0" y="6488668"/>
            <a:ext cx="4102100" cy="369332"/>
          </a:xfrm>
          <a:prstGeom prst="rect">
            <a:avLst/>
          </a:prstGeom>
          <a:noFill/>
        </p:spPr>
        <p:txBody>
          <a:bodyPr wrap="square" rtlCol="0">
            <a:spAutoFit/>
          </a:bodyPr>
          <a:lstStyle/>
          <a:p>
            <a:r>
              <a:rPr lang="en-IN" dirty="0"/>
              <a:t>Credit: Going beyond the point neuron</a:t>
            </a:r>
          </a:p>
        </p:txBody>
      </p:sp>
      <p:sp>
        <p:nvSpPr>
          <p:cNvPr id="3" name="Title 1">
            <a:extLst>
              <a:ext uri="{FF2B5EF4-FFF2-40B4-BE49-F238E27FC236}">
                <a16:creationId xmlns:a16="http://schemas.microsoft.com/office/drawing/2014/main" id="{D80CEDAA-218E-1063-2507-0AA366CD855D}"/>
              </a:ext>
            </a:extLst>
          </p:cNvPr>
          <p:cNvSpPr txBox="1">
            <a:spLocks/>
          </p:cNvSpPr>
          <p:nvPr/>
        </p:nvSpPr>
        <p:spPr>
          <a:xfrm>
            <a:off x="3018747" y="748821"/>
            <a:ext cx="11038116" cy="18329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Lets take a formal route to Continual learning, the basic idea is to make a single model perform well on </a:t>
            </a:r>
            <a:r>
              <a:rPr lang="en-IN" sz="1200" dirty="0" err="1"/>
              <a:t>seq</a:t>
            </a:r>
            <a:r>
              <a:rPr lang="en-IN" sz="1200" dirty="0"/>
              <a:t> of tasks.</a:t>
            </a:r>
          </a:p>
          <a:p>
            <a:r>
              <a:rPr lang="en-IN" sz="1200" dirty="0"/>
              <a:t>&gt; We take each task as Conventional supervised classification problem. N finally we would like our model to perform well on all tasks.</a:t>
            </a:r>
          </a:p>
          <a:p>
            <a:r>
              <a:rPr lang="en-IN" sz="1200" dirty="0"/>
              <a:t> SO we would like to evaluate the model on all tasks.</a:t>
            </a:r>
          </a:p>
          <a:p>
            <a:r>
              <a:rPr lang="en-IN" sz="1200" dirty="0"/>
              <a:t>&gt; Here, we have kind of comparison between IID setting, where we don’t have idea of different tasks as all data is available at once.</a:t>
            </a:r>
          </a:p>
          <a:p>
            <a:r>
              <a:rPr lang="en-IN" sz="1200" dirty="0"/>
              <a:t>In CL, we have the concept of time line, so model will be trained on each task on diff time stamp. So the model </a:t>
            </a:r>
            <a:r>
              <a:rPr lang="en-IN" sz="1200" dirty="0" err="1"/>
              <a:t>wil</a:t>
            </a:r>
            <a:r>
              <a:rPr lang="en-IN" sz="1200" dirty="0"/>
              <a:t> be available for current data from current task</a:t>
            </a:r>
          </a:p>
          <a:p>
            <a:r>
              <a:rPr lang="en-IN" sz="1200" dirty="0"/>
              <a:t>*So we are trying to fit diff task one by one.</a:t>
            </a:r>
          </a:p>
          <a:p>
            <a:r>
              <a:rPr lang="en-IN" sz="1200" dirty="0"/>
              <a:t>When we train on task 3 it performs very well on that task but forget previous task</a:t>
            </a:r>
          </a:p>
          <a:p>
            <a:r>
              <a:rPr lang="en-IN" sz="1200" dirty="0"/>
              <a:t>MAINSTREAM SOLUTION:</a:t>
            </a:r>
          </a:p>
          <a:p>
            <a:r>
              <a:rPr lang="en-IN" sz="1200" dirty="0"/>
              <a:t>Regularization based: we have </a:t>
            </a:r>
            <a:r>
              <a:rPr lang="en-IN" sz="1200" dirty="0" err="1"/>
              <a:t>regulizer</a:t>
            </a:r>
            <a:r>
              <a:rPr lang="en-IN" sz="1200" dirty="0"/>
              <a:t> that constraint imp parameter: Performance not satisfactory.</a:t>
            </a:r>
          </a:p>
          <a:p>
            <a:r>
              <a:rPr lang="en-IN" sz="1200" dirty="0"/>
              <a:t>Rehearsal based: One of the best performing, here, concept of buffer from previous data.: Data privacy, performance </a:t>
            </a:r>
            <a:r>
              <a:rPr lang="en-IN" sz="1200" dirty="0" err="1"/>
              <a:t>detoriates</a:t>
            </a:r>
            <a:r>
              <a:rPr lang="en-IN" sz="1200" dirty="0"/>
              <a:t> with small buffer.</a:t>
            </a:r>
          </a:p>
          <a:p>
            <a:r>
              <a:rPr lang="en-IN" sz="1200" dirty="0"/>
              <a:t>Architecture based: You have task specific comp, and Task ID is used to tarin them: </a:t>
            </a:r>
          </a:p>
          <a:p>
            <a:r>
              <a:rPr lang="en-IN" sz="1200" dirty="0"/>
              <a:t>We need task ID for test time, and more tasks means more parameters</a:t>
            </a:r>
          </a:p>
        </p:txBody>
      </p:sp>
    </p:spTree>
    <p:extLst>
      <p:ext uri="{BB962C8B-B14F-4D97-AF65-F5344CB8AC3E}">
        <p14:creationId xmlns:p14="http://schemas.microsoft.com/office/powerpoint/2010/main" val="20315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1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1B02-BC81-E00B-1064-CA6F5C77F873}"/>
              </a:ext>
            </a:extLst>
          </p:cNvPr>
          <p:cNvSpPr>
            <a:spLocks noGrp="1"/>
          </p:cNvSpPr>
          <p:nvPr>
            <p:ph type="title"/>
          </p:nvPr>
        </p:nvSpPr>
        <p:spPr>
          <a:xfrm>
            <a:off x="-965200" y="6018874"/>
            <a:ext cx="10515600" cy="1325563"/>
          </a:xfrm>
        </p:spPr>
        <p:txBody>
          <a:bodyPr>
            <a:normAutofit/>
          </a:bodyPr>
          <a:lstStyle/>
          <a:p>
            <a:pPr algn="ctr"/>
            <a:r>
              <a:rPr lang="en-US" sz="2000" dirty="0"/>
              <a:t>Credit: From Visual Prompt Learning to Zero-Shot Transfer: Mapping Is All You Need</a:t>
            </a:r>
            <a:endParaRPr lang="en-IN" sz="2000" dirty="0"/>
          </a:p>
        </p:txBody>
      </p:sp>
      <p:pic>
        <p:nvPicPr>
          <p:cNvPr id="5" name="Picture 4">
            <a:extLst>
              <a:ext uri="{FF2B5EF4-FFF2-40B4-BE49-F238E27FC236}">
                <a16:creationId xmlns:a16="http://schemas.microsoft.com/office/drawing/2014/main" id="{383455C0-0499-35C6-F0E6-1FC041C8603E}"/>
              </a:ext>
            </a:extLst>
          </p:cNvPr>
          <p:cNvPicPr>
            <a:picLocks noChangeAspect="1"/>
          </p:cNvPicPr>
          <p:nvPr/>
        </p:nvPicPr>
        <p:blipFill>
          <a:blip r:embed="rId2"/>
          <a:stretch>
            <a:fillRect/>
          </a:stretch>
        </p:blipFill>
        <p:spPr>
          <a:xfrm>
            <a:off x="3511035" y="774290"/>
            <a:ext cx="5169930" cy="5560761"/>
          </a:xfrm>
          <a:prstGeom prst="rect">
            <a:avLst/>
          </a:prstGeom>
        </p:spPr>
      </p:pic>
      <p:sp>
        <p:nvSpPr>
          <p:cNvPr id="6" name="Title 1">
            <a:extLst>
              <a:ext uri="{FF2B5EF4-FFF2-40B4-BE49-F238E27FC236}">
                <a16:creationId xmlns:a16="http://schemas.microsoft.com/office/drawing/2014/main" id="{04DA82B1-035D-E1F7-0A57-B7C45ACC497C}"/>
              </a:ext>
            </a:extLst>
          </p:cNvPr>
          <p:cNvSpPr txBox="1">
            <a:spLocks/>
          </p:cNvSpPr>
          <p:nvPr/>
        </p:nvSpPr>
        <p:spPr>
          <a:xfrm>
            <a:off x="2891366" y="364993"/>
            <a:ext cx="6409267" cy="315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000" b="1" dirty="0"/>
              <a:t>Learning technique</a:t>
            </a:r>
          </a:p>
        </p:txBody>
      </p:sp>
    </p:spTree>
    <p:extLst>
      <p:ext uri="{BB962C8B-B14F-4D97-AF65-F5344CB8AC3E}">
        <p14:creationId xmlns:p14="http://schemas.microsoft.com/office/powerpoint/2010/main" val="629198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D901-3CA3-D1CC-EFF1-47185141C2B0}"/>
              </a:ext>
            </a:extLst>
          </p:cNvPr>
          <p:cNvSpPr>
            <a:spLocks noGrp="1"/>
          </p:cNvSpPr>
          <p:nvPr>
            <p:ph type="title"/>
          </p:nvPr>
        </p:nvSpPr>
        <p:spPr>
          <a:xfrm>
            <a:off x="2726267" y="588285"/>
            <a:ext cx="6409267" cy="315912"/>
          </a:xfrm>
        </p:spPr>
        <p:txBody>
          <a:bodyPr>
            <a:noAutofit/>
          </a:bodyPr>
          <a:lstStyle/>
          <a:p>
            <a:pPr algn="ctr"/>
            <a:r>
              <a:rPr lang="en-IN" sz="2000" b="1" dirty="0"/>
              <a:t>Prompt in </a:t>
            </a:r>
            <a:r>
              <a:rPr lang="en-IN" sz="2000" b="1" dirty="0" err="1"/>
              <a:t>ViT</a:t>
            </a:r>
            <a:endParaRPr lang="en-IN" sz="2000" b="1" dirty="0"/>
          </a:p>
        </p:txBody>
      </p:sp>
      <p:pic>
        <p:nvPicPr>
          <p:cNvPr id="5" name="Picture 4">
            <a:extLst>
              <a:ext uri="{FF2B5EF4-FFF2-40B4-BE49-F238E27FC236}">
                <a16:creationId xmlns:a16="http://schemas.microsoft.com/office/drawing/2014/main" id="{09E67C23-B235-96DB-5EA7-4B0D383C63CB}"/>
              </a:ext>
            </a:extLst>
          </p:cNvPr>
          <p:cNvPicPr>
            <a:picLocks noChangeAspect="1"/>
          </p:cNvPicPr>
          <p:nvPr/>
        </p:nvPicPr>
        <p:blipFill>
          <a:blip r:embed="rId3"/>
          <a:stretch>
            <a:fillRect/>
          </a:stretch>
        </p:blipFill>
        <p:spPr>
          <a:xfrm>
            <a:off x="4140919" y="1714753"/>
            <a:ext cx="4994615" cy="2729280"/>
          </a:xfrm>
          <a:prstGeom prst="rect">
            <a:avLst/>
          </a:prstGeom>
        </p:spPr>
      </p:pic>
      <p:pic>
        <p:nvPicPr>
          <p:cNvPr id="6" name="Picture 5">
            <a:extLst>
              <a:ext uri="{FF2B5EF4-FFF2-40B4-BE49-F238E27FC236}">
                <a16:creationId xmlns:a16="http://schemas.microsoft.com/office/drawing/2014/main" id="{7D7B6734-C747-BB28-C590-A12F2C3E2460}"/>
              </a:ext>
            </a:extLst>
          </p:cNvPr>
          <p:cNvPicPr>
            <a:picLocks noChangeAspect="1"/>
          </p:cNvPicPr>
          <p:nvPr/>
        </p:nvPicPr>
        <p:blipFill rotWithShape="1">
          <a:blip r:embed="rId4"/>
          <a:srcRect t="7873"/>
          <a:stretch/>
        </p:blipFill>
        <p:spPr>
          <a:xfrm>
            <a:off x="0" y="3335865"/>
            <a:ext cx="12192000" cy="3147665"/>
          </a:xfrm>
          <a:prstGeom prst="rect">
            <a:avLst/>
          </a:prstGeom>
        </p:spPr>
      </p:pic>
      <p:sp>
        <p:nvSpPr>
          <p:cNvPr id="8" name="TextBox 7">
            <a:extLst>
              <a:ext uri="{FF2B5EF4-FFF2-40B4-BE49-F238E27FC236}">
                <a16:creationId xmlns:a16="http://schemas.microsoft.com/office/drawing/2014/main" id="{AF4CD532-1973-FCC2-7F7C-B3E58F0923AF}"/>
              </a:ext>
            </a:extLst>
          </p:cNvPr>
          <p:cNvSpPr txBox="1"/>
          <p:nvPr/>
        </p:nvSpPr>
        <p:spPr>
          <a:xfrm>
            <a:off x="0" y="6488668"/>
            <a:ext cx="4102100" cy="369332"/>
          </a:xfrm>
          <a:prstGeom prst="rect">
            <a:avLst/>
          </a:prstGeom>
          <a:noFill/>
        </p:spPr>
        <p:txBody>
          <a:bodyPr wrap="square" rtlCol="0">
            <a:spAutoFit/>
          </a:bodyPr>
          <a:lstStyle/>
          <a:p>
            <a:r>
              <a:rPr lang="en-IN" dirty="0"/>
              <a:t>Credit: Visual Prompt Tuning</a:t>
            </a:r>
          </a:p>
        </p:txBody>
      </p:sp>
    </p:spTree>
    <p:extLst>
      <p:ext uri="{BB962C8B-B14F-4D97-AF65-F5344CB8AC3E}">
        <p14:creationId xmlns:p14="http://schemas.microsoft.com/office/powerpoint/2010/main" val="390320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nodeType="clickEffect">
                                  <p:stCondLst>
                                    <p:cond delay="0"/>
                                  </p:stCondLst>
                                  <p:childTnLst>
                                    <p:animMotion origin="layout" path="M -1.04167E-6 -2.59259E-6 L 0.25 -0.25 " pathEditMode="relative" rAng="0" ptsTypes="AA">
                                      <p:cBhvr>
                                        <p:cTn id="10" dur="2000" fill="hold"/>
                                        <p:tgtEl>
                                          <p:spTgt spid="5"/>
                                        </p:tgtEl>
                                        <p:attrNameLst>
                                          <p:attrName>ppt_x</p:attrName>
                                          <p:attrName>ppt_y</p:attrName>
                                        </p:attrNameLst>
                                      </p:cBhvr>
                                      <p:rCtr x="12500" y="-1250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19583-A01E-9C9D-4DD9-D6A5EA6309DE}"/>
              </a:ext>
            </a:extLst>
          </p:cNvPr>
          <p:cNvSpPr>
            <a:spLocks noGrp="1"/>
          </p:cNvSpPr>
          <p:nvPr>
            <p:ph type="title"/>
          </p:nvPr>
        </p:nvSpPr>
        <p:spPr>
          <a:xfrm>
            <a:off x="3314700" y="174807"/>
            <a:ext cx="5257800" cy="283192"/>
          </a:xfrm>
        </p:spPr>
        <p:txBody>
          <a:bodyPr>
            <a:normAutofit fontScale="90000"/>
          </a:bodyPr>
          <a:lstStyle/>
          <a:p>
            <a:pPr algn="ctr"/>
            <a:r>
              <a:rPr lang="en-IN" sz="2000" b="1" dirty="0"/>
              <a:t>Learn to prompt</a:t>
            </a:r>
          </a:p>
        </p:txBody>
      </p:sp>
      <p:pic>
        <p:nvPicPr>
          <p:cNvPr id="5" name="Picture 4">
            <a:extLst>
              <a:ext uri="{FF2B5EF4-FFF2-40B4-BE49-F238E27FC236}">
                <a16:creationId xmlns:a16="http://schemas.microsoft.com/office/drawing/2014/main" id="{E3476152-E87E-5365-52C9-7CF7602C2822}"/>
              </a:ext>
            </a:extLst>
          </p:cNvPr>
          <p:cNvPicPr>
            <a:picLocks noChangeAspect="1"/>
          </p:cNvPicPr>
          <p:nvPr/>
        </p:nvPicPr>
        <p:blipFill>
          <a:blip r:embed="rId2"/>
          <a:stretch>
            <a:fillRect/>
          </a:stretch>
        </p:blipFill>
        <p:spPr>
          <a:xfrm>
            <a:off x="2852057" y="2142087"/>
            <a:ext cx="6487886" cy="1940269"/>
          </a:xfrm>
          <a:prstGeom prst="rect">
            <a:avLst/>
          </a:prstGeom>
        </p:spPr>
      </p:pic>
      <p:pic>
        <p:nvPicPr>
          <p:cNvPr id="6" name="Picture 2">
            <a:extLst>
              <a:ext uri="{FF2B5EF4-FFF2-40B4-BE49-F238E27FC236}">
                <a16:creationId xmlns:a16="http://schemas.microsoft.com/office/drawing/2014/main" id="{B42FF2A8-B0DD-7CDA-BB2B-AFCBD268E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07" y="4021719"/>
            <a:ext cx="5516878" cy="18770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8D6A4DB-7F73-F74B-E5FC-F245D98FE7DB}"/>
              </a:ext>
            </a:extLst>
          </p:cNvPr>
          <p:cNvSpPr txBox="1"/>
          <p:nvPr/>
        </p:nvSpPr>
        <p:spPr>
          <a:xfrm>
            <a:off x="0" y="6488668"/>
            <a:ext cx="4102100" cy="369332"/>
          </a:xfrm>
          <a:prstGeom prst="rect">
            <a:avLst/>
          </a:prstGeom>
          <a:noFill/>
        </p:spPr>
        <p:txBody>
          <a:bodyPr wrap="square" rtlCol="0">
            <a:spAutoFit/>
          </a:bodyPr>
          <a:lstStyle/>
          <a:p>
            <a:r>
              <a:rPr lang="en-IN" dirty="0"/>
              <a:t>Credit: L2p for Continual Learning</a:t>
            </a:r>
          </a:p>
        </p:txBody>
      </p:sp>
      <p:sp>
        <p:nvSpPr>
          <p:cNvPr id="3" name="Title 1">
            <a:extLst>
              <a:ext uri="{FF2B5EF4-FFF2-40B4-BE49-F238E27FC236}">
                <a16:creationId xmlns:a16="http://schemas.microsoft.com/office/drawing/2014/main" id="{52FD0622-E32B-C631-6714-E9285D19091F}"/>
              </a:ext>
            </a:extLst>
          </p:cNvPr>
          <p:cNvSpPr txBox="1">
            <a:spLocks/>
          </p:cNvSpPr>
          <p:nvPr/>
        </p:nvSpPr>
        <p:spPr>
          <a:xfrm>
            <a:off x="4267200" y="487060"/>
            <a:ext cx="10515600" cy="18505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Now, we come up with more efficient knowledge preservation system for CL. </a:t>
            </a:r>
          </a:p>
          <a:p>
            <a:r>
              <a:rPr lang="en-IN" sz="1200" dirty="0"/>
              <a:t>L2p for continual learning, although the model performs pretty well with rehearsal buffer it also performs well without it.</a:t>
            </a:r>
          </a:p>
          <a:p>
            <a:r>
              <a:rPr lang="en-IN" sz="1200" dirty="0"/>
              <a:t>There’s no need of Task ID</a:t>
            </a:r>
          </a:p>
          <a:p>
            <a:r>
              <a:rPr lang="en-IN" sz="1200" dirty="0"/>
              <a:t>Memory efficient</a:t>
            </a:r>
          </a:p>
          <a:p>
            <a:r>
              <a:rPr lang="en-IN" sz="1200" dirty="0"/>
              <a:t>&gt;So, L2p uses Learnable prompts to instruct the model for diff. tasks.</a:t>
            </a:r>
          </a:p>
          <a:p>
            <a:r>
              <a:rPr lang="en-IN" sz="1200" b="1" dirty="0"/>
              <a:t>*</a:t>
            </a:r>
            <a:r>
              <a:rPr lang="en-IN" sz="1200" dirty="0"/>
              <a:t>On the left is </a:t>
            </a:r>
            <a:r>
              <a:rPr lang="en-IN" sz="1200" b="1" dirty="0"/>
              <a:t>R</a:t>
            </a:r>
            <a:r>
              <a:rPr lang="en-IN" sz="1200" dirty="0"/>
              <a:t>ehearsal Based method: where we mix the Data </a:t>
            </a:r>
          </a:p>
          <a:p>
            <a:r>
              <a:rPr lang="en-IN" sz="1200" dirty="0"/>
              <a:t>buffer and current task data , here the model is trainable.</a:t>
            </a:r>
          </a:p>
          <a:p>
            <a:r>
              <a:rPr lang="en-IN" sz="1200" b="1" dirty="0"/>
              <a:t>*</a:t>
            </a:r>
            <a:r>
              <a:rPr lang="en-IN" sz="1200" dirty="0"/>
              <a:t>On the right is </a:t>
            </a:r>
            <a:r>
              <a:rPr lang="en-IN" sz="1200" b="1" dirty="0"/>
              <a:t>L</a:t>
            </a:r>
            <a:r>
              <a:rPr lang="en-IN" sz="1200" dirty="0"/>
              <a:t>2p, we have frozen backbone that is pretrained </a:t>
            </a:r>
          </a:p>
          <a:p>
            <a:r>
              <a:rPr lang="en-IN" sz="1200" dirty="0"/>
              <a:t>Already on something else like </a:t>
            </a:r>
            <a:r>
              <a:rPr lang="en-IN" sz="1200" dirty="0" err="1"/>
              <a:t>Imagenet</a:t>
            </a:r>
            <a:r>
              <a:rPr lang="en-IN" sz="1200" dirty="0"/>
              <a:t>.</a:t>
            </a:r>
          </a:p>
          <a:p>
            <a:r>
              <a:rPr lang="en-IN" sz="1200" dirty="0"/>
              <a:t>So we don’t update the model here, but we have learnable parameters </a:t>
            </a:r>
          </a:p>
          <a:p>
            <a:r>
              <a:rPr lang="en-IN" sz="1200" dirty="0"/>
              <a:t>In prompt pool.</a:t>
            </a:r>
          </a:p>
          <a:p>
            <a:r>
              <a:rPr lang="en-IN" sz="1200" dirty="0"/>
              <a:t>So, whenever the task come it’ll just first query the prompt pool to choose</a:t>
            </a:r>
          </a:p>
          <a:p>
            <a:r>
              <a:rPr lang="en-IN" sz="1200" dirty="0"/>
              <a:t>Learnable parameters. And to use prompt to instruct model to do prediction.</a:t>
            </a:r>
          </a:p>
          <a:p>
            <a:endParaRPr lang="en-IN" sz="1200" dirty="0"/>
          </a:p>
        </p:txBody>
      </p:sp>
      <p:sp>
        <p:nvSpPr>
          <p:cNvPr id="9" name="Title 1">
            <a:extLst>
              <a:ext uri="{FF2B5EF4-FFF2-40B4-BE49-F238E27FC236}">
                <a16:creationId xmlns:a16="http://schemas.microsoft.com/office/drawing/2014/main" id="{B243F34C-A8A9-78A1-DD27-BFCE0C717B5C}"/>
              </a:ext>
            </a:extLst>
          </p:cNvPr>
          <p:cNvSpPr txBox="1">
            <a:spLocks/>
          </p:cNvSpPr>
          <p:nvPr/>
        </p:nvSpPr>
        <p:spPr>
          <a:xfrm>
            <a:off x="6324600" y="3915873"/>
            <a:ext cx="10515600" cy="18505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More detailed illustration. Lets say we have image </a:t>
            </a:r>
            <a:r>
              <a:rPr lang="en-IN" sz="1200" dirty="0" err="1"/>
              <a:t>i</a:t>
            </a:r>
            <a:r>
              <a:rPr lang="en-IN" sz="1200" dirty="0"/>
              <a:t>/p foe vision task. We first convert input to </a:t>
            </a:r>
          </a:p>
          <a:p>
            <a:r>
              <a:rPr lang="en-IN" sz="1200" dirty="0"/>
              <a:t>specific key which is condensed representation of input by some query function. </a:t>
            </a:r>
          </a:p>
          <a:p>
            <a:r>
              <a:rPr lang="en-IN" sz="1200" dirty="0"/>
              <a:t>We like the key to have some representative from the input. </a:t>
            </a:r>
          </a:p>
          <a:p>
            <a:r>
              <a:rPr lang="en-IN" sz="1200" dirty="0"/>
              <a:t>So In the paper the natural choice is a pretrained transformer architecture</a:t>
            </a:r>
          </a:p>
        </p:txBody>
      </p:sp>
    </p:spTree>
    <p:extLst>
      <p:ext uri="{BB962C8B-B14F-4D97-AF65-F5344CB8AC3E}">
        <p14:creationId xmlns:p14="http://schemas.microsoft.com/office/powerpoint/2010/main" val="7764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D546D-E6BF-709B-CD78-6E83A30D7728}"/>
              </a:ext>
            </a:extLst>
          </p:cNvPr>
          <p:cNvSpPr>
            <a:spLocks noGrp="1"/>
          </p:cNvSpPr>
          <p:nvPr>
            <p:ph type="title"/>
          </p:nvPr>
        </p:nvSpPr>
        <p:spPr>
          <a:xfrm>
            <a:off x="838200" y="28419"/>
            <a:ext cx="10515600" cy="447675"/>
          </a:xfrm>
        </p:spPr>
        <p:txBody>
          <a:bodyPr>
            <a:normAutofit fontScale="90000"/>
          </a:bodyPr>
          <a:lstStyle/>
          <a:p>
            <a:pPr algn="ctr"/>
            <a:r>
              <a:rPr lang="en-IN" dirty="0"/>
              <a:t>Prompt tuning and loss function</a:t>
            </a:r>
          </a:p>
        </p:txBody>
      </p:sp>
      <p:pic>
        <p:nvPicPr>
          <p:cNvPr id="7" name="Picture 6">
            <a:extLst>
              <a:ext uri="{FF2B5EF4-FFF2-40B4-BE49-F238E27FC236}">
                <a16:creationId xmlns:a16="http://schemas.microsoft.com/office/drawing/2014/main" id="{18F323FC-CACD-151E-3181-B56F3BC5AD5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Lst>
          </a:blip>
          <a:srcRect t="8507"/>
          <a:stretch/>
        </p:blipFill>
        <p:spPr>
          <a:xfrm>
            <a:off x="2657039" y="2807935"/>
            <a:ext cx="7347487" cy="3894060"/>
          </a:xfrm>
          <a:prstGeom prst="rect">
            <a:avLst/>
          </a:prstGeom>
        </p:spPr>
      </p:pic>
      <p:pic>
        <p:nvPicPr>
          <p:cNvPr id="22" name="Picture 21">
            <a:extLst>
              <a:ext uri="{FF2B5EF4-FFF2-40B4-BE49-F238E27FC236}">
                <a16:creationId xmlns:a16="http://schemas.microsoft.com/office/drawing/2014/main" id="{870B89D3-3A54-E7AB-CC90-7C517A79BD65}"/>
              </a:ext>
            </a:extLst>
          </p:cNvPr>
          <p:cNvPicPr>
            <a:picLocks noChangeAspect="1"/>
          </p:cNvPicPr>
          <p:nvPr/>
        </p:nvPicPr>
        <p:blipFill>
          <a:blip r:embed="rId4"/>
          <a:stretch>
            <a:fillRect/>
          </a:stretch>
        </p:blipFill>
        <p:spPr>
          <a:xfrm>
            <a:off x="311038" y="2685121"/>
            <a:ext cx="4330923" cy="654084"/>
          </a:xfrm>
          <a:prstGeom prst="rect">
            <a:avLst/>
          </a:prstGeom>
        </p:spPr>
      </p:pic>
      <p:sp>
        <p:nvSpPr>
          <p:cNvPr id="23" name="Title 1">
            <a:extLst>
              <a:ext uri="{FF2B5EF4-FFF2-40B4-BE49-F238E27FC236}">
                <a16:creationId xmlns:a16="http://schemas.microsoft.com/office/drawing/2014/main" id="{E1D3F422-73EB-E932-614A-9097F0171584}"/>
              </a:ext>
            </a:extLst>
          </p:cNvPr>
          <p:cNvSpPr txBox="1">
            <a:spLocks/>
          </p:cNvSpPr>
          <p:nvPr/>
        </p:nvSpPr>
        <p:spPr>
          <a:xfrm>
            <a:off x="-3746500" y="2272551"/>
            <a:ext cx="10515600" cy="447675"/>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Loss Function: </a:t>
            </a:r>
          </a:p>
        </p:txBody>
      </p:sp>
      <p:sp>
        <p:nvSpPr>
          <p:cNvPr id="24" name="Title 1">
            <a:extLst>
              <a:ext uri="{FF2B5EF4-FFF2-40B4-BE49-F238E27FC236}">
                <a16:creationId xmlns:a16="http://schemas.microsoft.com/office/drawing/2014/main" id="{040A61FB-216E-9A58-EAA8-19048CC77C67}"/>
              </a:ext>
            </a:extLst>
          </p:cNvPr>
          <p:cNvSpPr txBox="1">
            <a:spLocks/>
          </p:cNvSpPr>
          <p:nvPr/>
        </p:nvSpPr>
        <p:spPr>
          <a:xfrm>
            <a:off x="-4521200" y="3212205"/>
            <a:ext cx="10515600" cy="132388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200" dirty="0"/>
              <a:t>Where,</a:t>
            </a:r>
          </a:p>
          <a:p>
            <a:pPr algn="ctr"/>
            <a:endParaRPr lang="en-IN" sz="2200" dirty="0"/>
          </a:p>
        </p:txBody>
      </p:sp>
      <p:pic>
        <p:nvPicPr>
          <p:cNvPr id="25" name="Picture 24">
            <a:extLst>
              <a:ext uri="{FF2B5EF4-FFF2-40B4-BE49-F238E27FC236}">
                <a16:creationId xmlns:a16="http://schemas.microsoft.com/office/drawing/2014/main" id="{05398792-042F-D9AF-9BC2-7C8BD7E80D97}"/>
              </a:ext>
            </a:extLst>
          </p:cNvPr>
          <p:cNvPicPr>
            <a:picLocks noChangeAspect="1"/>
          </p:cNvPicPr>
          <p:nvPr/>
        </p:nvPicPr>
        <p:blipFill>
          <a:blip r:embed="rId5"/>
          <a:stretch>
            <a:fillRect/>
          </a:stretch>
        </p:blipFill>
        <p:spPr>
          <a:xfrm>
            <a:off x="311038" y="3878121"/>
            <a:ext cx="3162463" cy="368319"/>
          </a:xfrm>
          <a:prstGeom prst="rect">
            <a:avLst/>
          </a:prstGeom>
        </p:spPr>
      </p:pic>
      <p:pic>
        <p:nvPicPr>
          <p:cNvPr id="26" name="Picture 25">
            <a:extLst>
              <a:ext uri="{FF2B5EF4-FFF2-40B4-BE49-F238E27FC236}">
                <a16:creationId xmlns:a16="http://schemas.microsoft.com/office/drawing/2014/main" id="{09D3C6AF-ED1F-20E0-3E49-5A89CC4CFC45}"/>
              </a:ext>
            </a:extLst>
          </p:cNvPr>
          <p:cNvPicPr>
            <a:picLocks noChangeAspect="1"/>
          </p:cNvPicPr>
          <p:nvPr/>
        </p:nvPicPr>
        <p:blipFill>
          <a:blip r:embed="rId6"/>
          <a:stretch>
            <a:fillRect/>
          </a:stretch>
        </p:blipFill>
        <p:spPr>
          <a:xfrm>
            <a:off x="311038" y="4640624"/>
            <a:ext cx="3245017" cy="685835"/>
          </a:xfrm>
          <a:prstGeom prst="rect">
            <a:avLst/>
          </a:prstGeom>
        </p:spPr>
      </p:pic>
      <p:sp>
        <p:nvSpPr>
          <p:cNvPr id="27" name="TextBox 26">
            <a:extLst>
              <a:ext uri="{FF2B5EF4-FFF2-40B4-BE49-F238E27FC236}">
                <a16:creationId xmlns:a16="http://schemas.microsoft.com/office/drawing/2014/main" id="{339C4CAA-7B7B-FF14-37FB-262F3A8ABB29}"/>
              </a:ext>
            </a:extLst>
          </p:cNvPr>
          <p:cNvSpPr txBox="1"/>
          <p:nvPr/>
        </p:nvSpPr>
        <p:spPr>
          <a:xfrm>
            <a:off x="3892438" y="3321866"/>
            <a:ext cx="9277350" cy="369332"/>
          </a:xfrm>
          <a:prstGeom prst="rect">
            <a:avLst/>
          </a:prstGeom>
          <a:noFill/>
        </p:spPr>
        <p:txBody>
          <a:bodyPr wrap="square">
            <a:spAutoFit/>
          </a:bodyPr>
          <a:lstStyle/>
          <a:p>
            <a:r>
              <a:rPr lang="en-US" b="1" i="1" dirty="0"/>
              <a:t>Kx</a:t>
            </a:r>
            <a:r>
              <a:rPr lang="en-US" dirty="0"/>
              <a:t> represents the subset of top-N keys selected specifically for x from K</a:t>
            </a:r>
            <a:endParaRPr lang="en-IN" dirty="0"/>
          </a:p>
        </p:txBody>
      </p:sp>
      <p:sp>
        <p:nvSpPr>
          <p:cNvPr id="28" name="TextBox 27">
            <a:extLst>
              <a:ext uri="{FF2B5EF4-FFF2-40B4-BE49-F238E27FC236}">
                <a16:creationId xmlns:a16="http://schemas.microsoft.com/office/drawing/2014/main" id="{6B0DD0E7-28A2-B194-A1CC-3F354C65E72A}"/>
              </a:ext>
            </a:extLst>
          </p:cNvPr>
          <p:cNvSpPr txBox="1"/>
          <p:nvPr/>
        </p:nvSpPr>
        <p:spPr>
          <a:xfrm>
            <a:off x="3473501" y="3879930"/>
            <a:ext cx="9766300" cy="369332"/>
          </a:xfrm>
          <a:prstGeom prst="rect">
            <a:avLst/>
          </a:prstGeom>
          <a:noFill/>
        </p:spPr>
        <p:txBody>
          <a:bodyPr wrap="square">
            <a:spAutoFit/>
          </a:bodyPr>
          <a:lstStyle/>
          <a:p>
            <a:r>
              <a:rPr lang="en-US" b="1" dirty="0"/>
              <a:t>γ</a:t>
            </a:r>
            <a:r>
              <a:rPr lang="en-US" dirty="0"/>
              <a:t> : </a:t>
            </a:r>
            <a:r>
              <a:rPr lang="en-US" b="1" dirty="0" err="1"/>
              <a:t>R</a:t>
            </a:r>
            <a:r>
              <a:rPr lang="en-US" b="1" baseline="30000" dirty="0" err="1"/>
              <a:t>Dk</a:t>
            </a:r>
            <a:r>
              <a:rPr lang="en-US" b="1" dirty="0"/>
              <a:t> </a:t>
            </a:r>
            <a:r>
              <a:rPr lang="en-US" dirty="0"/>
              <a:t>× </a:t>
            </a:r>
            <a:r>
              <a:rPr lang="en-US" b="1" dirty="0" err="1"/>
              <a:t>R</a:t>
            </a:r>
            <a:r>
              <a:rPr lang="en-US" b="1" baseline="30000" dirty="0" err="1"/>
              <a:t>Dk</a:t>
            </a:r>
            <a:r>
              <a:rPr lang="en-US" b="1" baseline="30000" dirty="0"/>
              <a:t> </a:t>
            </a:r>
            <a:r>
              <a:rPr lang="en-US" dirty="0"/>
              <a:t>→ </a:t>
            </a:r>
            <a:r>
              <a:rPr lang="en-US" b="1" dirty="0"/>
              <a:t>R </a:t>
            </a:r>
            <a:r>
              <a:rPr lang="en-US" dirty="0"/>
              <a:t>as a function to score the match between the query and prompt key</a:t>
            </a:r>
            <a:endParaRPr lang="en-IN" dirty="0"/>
          </a:p>
        </p:txBody>
      </p:sp>
      <p:pic>
        <p:nvPicPr>
          <p:cNvPr id="29" name="Picture 28">
            <a:extLst>
              <a:ext uri="{FF2B5EF4-FFF2-40B4-BE49-F238E27FC236}">
                <a16:creationId xmlns:a16="http://schemas.microsoft.com/office/drawing/2014/main" id="{1E05C07B-B5AB-ECF0-4C72-EB77975E8216}"/>
              </a:ext>
            </a:extLst>
          </p:cNvPr>
          <p:cNvPicPr>
            <a:picLocks noChangeAspect="1"/>
          </p:cNvPicPr>
          <p:nvPr/>
        </p:nvPicPr>
        <p:blipFill>
          <a:blip r:embed="rId7"/>
          <a:stretch>
            <a:fillRect/>
          </a:stretch>
        </p:blipFill>
        <p:spPr>
          <a:xfrm>
            <a:off x="229634" y="5695899"/>
            <a:ext cx="3662804" cy="685834"/>
          </a:xfrm>
          <a:prstGeom prst="rect">
            <a:avLst/>
          </a:prstGeom>
        </p:spPr>
      </p:pic>
      <p:sp>
        <p:nvSpPr>
          <p:cNvPr id="3" name="Title 1">
            <a:extLst>
              <a:ext uri="{FF2B5EF4-FFF2-40B4-BE49-F238E27FC236}">
                <a16:creationId xmlns:a16="http://schemas.microsoft.com/office/drawing/2014/main" id="{9A00EDA8-521B-2825-55E7-C3D0A14586A5}"/>
              </a:ext>
            </a:extLst>
          </p:cNvPr>
          <p:cNvSpPr txBox="1">
            <a:spLocks/>
          </p:cNvSpPr>
          <p:nvPr/>
        </p:nvSpPr>
        <p:spPr>
          <a:xfrm>
            <a:off x="838200" y="32158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Prompt tuning converts </a:t>
            </a:r>
            <a:r>
              <a:rPr lang="en-IN" sz="1200" dirty="0" err="1"/>
              <a:t>descrete</a:t>
            </a:r>
            <a:r>
              <a:rPr lang="en-IN" sz="1200" dirty="0"/>
              <a:t> fixed prompt to continuous learnable prompts * on the left is fine tuning the whole pretrained language model n on the right is the idea of prompt tuning which is being used in L2p. The pretrained language model is fixed and we just learn the prepended prompts which are very small and easy to learn.</a:t>
            </a:r>
          </a:p>
          <a:p>
            <a:r>
              <a:rPr lang="en-IN" sz="1200" dirty="0"/>
              <a:t>By fine tuning these small prepended learnable prompts it can perform very well.</a:t>
            </a:r>
          </a:p>
          <a:p>
            <a:r>
              <a:rPr lang="en-IN" sz="1200" dirty="0"/>
              <a:t>*Lets move to slide 8 and will get back to the loss function.</a:t>
            </a:r>
          </a:p>
        </p:txBody>
      </p:sp>
      <p:sp>
        <p:nvSpPr>
          <p:cNvPr id="4" name="Title 1">
            <a:extLst>
              <a:ext uri="{FF2B5EF4-FFF2-40B4-BE49-F238E27FC236}">
                <a16:creationId xmlns:a16="http://schemas.microsoft.com/office/drawing/2014/main" id="{C03C668F-B6AE-0D97-F614-B0CB4DEB7AC3}"/>
              </a:ext>
            </a:extLst>
          </p:cNvPr>
          <p:cNvSpPr txBox="1">
            <a:spLocks/>
          </p:cNvSpPr>
          <p:nvPr/>
        </p:nvSpPr>
        <p:spPr>
          <a:xfrm>
            <a:off x="990600" y="10540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b="1" dirty="0"/>
              <a:t>Loss function: </a:t>
            </a:r>
            <a:r>
              <a:rPr lang="en-IN" sz="1200" dirty="0"/>
              <a:t>Here is the overall learning objective of L2p. Here the final part is just like a classification loss trying to optimize the prompt as well as final classifier.</a:t>
            </a:r>
          </a:p>
          <a:p>
            <a:r>
              <a:rPr lang="en-IN" sz="1200" b="1" dirty="0"/>
              <a:t>	</a:t>
            </a:r>
            <a:r>
              <a:rPr lang="en-IN" sz="1200" dirty="0"/>
              <a:t>sec part of the loss is the pool loss that optimizes the key so that every time a </a:t>
            </a:r>
            <a:r>
              <a:rPr lang="en-IN" sz="1200" dirty="0" err="1"/>
              <a:t>i</a:t>
            </a:r>
            <a:r>
              <a:rPr lang="en-IN" sz="1200" dirty="0"/>
              <a:t>/p key matches to key in prompt pool those set of chosen key will be pulled closer to the matched </a:t>
            </a:r>
            <a:r>
              <a:rPr lang="en-IN" sz="1200" dirty="0" err="1"/>
              <a:t>i</a:t>
            </a:r>
            <a:r>
              <a:rPr lang="en-IN" sz="1200" dirty="0"/>
              <a:t>/p key</a:t>
            </a:r>
          </a:p>
          <a:p>
            <a:r>
              <a:rPr lang="en-IN" sz="1200" dirty="0"/>
              <a:t>*</a:t>
            </a:r>
            <a:r>
              <a:rPr lang="en-IN" sz="1200" dirty="0" err="1"/>
              <a:t>fr</a:t>
            </a:r>
            <a:r>
              <a:rPr lang="en-IN" sz="1200" dirty="0"/>
              <a:t> </a:t>
            </a:r>
            <a:r>
              <a:rPr lang="en-IN" sz="1200" dirty="0" err="1"/>
              <a:t>avg</a:t>
            </a:r>
            <a:r>
              <a:rPr lang="en-IN" sz="1200" dirty="0"/>
              <a:t>: </a:t>
            </a:r>
            <a:r>
              <a:rPr lang="en-IN" sz="1200" dirty="0" err="1"/>
              <a:t>avg</a:t>
            </a:r>
            <a:r>
              <a:rPr lang="en-IN" sz="1200" dirty="0"/>
              <a:t> pool of o/p of </a:t>
            </a:r>
            <a:r>
              <a:rPr lang="en-IN" sz="1200" dirty="0" err="1"/>
              <a:t>ViT</a:t>
            </a:r>
            <a:endParaRPr lang="en-IN" sz="1200" dirty="0"/>
          </a:p>
          <a:p>
            <a:r>
              <a:rPr lang="en-IN" sz="1200" dirty="0"/>
              <a:t>*his: training, normalized prompt frequency</a:t>
            </a:r>
          </a:p>
        </p:txBody>
      </p:sp>
      <p:pic>
        <p:nvPicPr>
          <p:cNvPr id="6" name="Picture 5">
            <a:extLst>
              <a:ext uri="{FF2B5EF4-FFF2-40B4-BE49-F238E27FC236}">
                <a16:creationId xmlns:a16="http://schemas.microsoft.com/office/drawing/2014/main" id="{196F9F7E-B8E5-5923-68A0-075A708B2CC7}"/>
              </a:ext>
            </a:extLst>
          </p:cNvPr>
          <p:cNvPicPr>
            <a:picLocks noChangeAspect="1"/>
          </p:cNvPicPr>
          <p:nvPr/>
        </p:nvPicPr>
        <p:blipFill>
          <a:blip r:embed="rId8"/>
          <a:stretch>
            <a:fillRect/>
          </a:stretch>
        </p:blipFill>
        <p:spPr>
          <a:xfrm>
            <a:off x="8130763" y="1877480"/>
            <a:ext cx="3981655" cy="1016052"/>
          </a:xfrm>
          <a:prstGeom prst="rect">
            <a:avLst/>
          </a:prstGeom>
        </p:spPr>
      </p:pic>
    </p:spTree>
    <p:extLst>
      <p:ext uri="{BB962C8B-B14F-4D97-AF65-F5344CB8AC3E}">
        <p14:creationId xmlns:p14="http://schemas.microsoft.com/office/powerpoint/2010/main" val="24499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000"/>
                                        <p:tgtEl>
                                          <p:spTgt spid="27"/>
                                        </p:tgtEl>
                                      </p:cBhvr>
                                    </p:animEffect>
                                    <p:anim calcmode="lin" valueType="num">
                                      <p:cBhvr>
                                        <p:cTn id="44" dur="1000" fill="hold"/>
                                        <p:tgtEl>
                                          <p:spTgt spid="27"/>
                                        </p:tgtEl>
                                        <p:attrNameLst>
                                          <p:attrName>ppt_x</p:attrName>
                                        </p:attrNameLst>
                                      </p:cBhvr>
                                      <p:tavLst>
                                        <p:tav tm="0">
                                          <p:val>
                                            <p:strVal val="#ppt_x"/>
                                          </p:val>
                                        </p:tav>
                                        <p:tav tm="100000">
                                          <p:val>
                                            <p:strVal val="#ppt_x"/>
                                          </p:val>
                                        </p:tav>
                                      </p:tavLst>
                                    </p:anim>
                                    <p:anim calcmode="lin" valueType="num">
                                      <p:cBhvr>
                                        <p:cTn id="45" dur="1000" fill="hold"/>
                                        <p:tgtEl>
                                          <p:spTgt spid="2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1000"/>
                                        <p:tgtEl>
                                          <p:spTgt spid="28"/>
                                        </p:tgtEl>
                                      </p:cBhvr>
                                    </p:animEffect>
                                    <p:anim calcmode="lin" valueType="num">
                                      <p:cBhvr>
                                        <p:cTn id="49" dur="1000" fill="hold"/>
                                        <p:tgtEl>
                                          <p:spTgt spid="28"/>
                                        </p:tgtEl>
                                        <p:attrNameLst>
                                          <p:attrName>ppt_x</p:attrName>
                                        </p:attrNameLst>
                                      </p:cBhvr>
                                      <p:tavLst>
                                        <p:tav tm="0">
                                          <p:val>
                                            <p:strVal val="#ppt_x"/>
                                          </p:val>
                                        </p:tav>
                                        <p:tav tm="100000">
                                          <p:val>
                                            <p:strVal val="#ppt_x"/>
                                          </p:val>
                                        </p:tav>
                                      </p:tavLst>
                                    </p:anim>
                                    <p:anim calcmode="lin" valueType="num">
                                      <p:cBhvr>
                                        <p:cTn id="50" dur="1000" fill="hold"/>
                                        <p:tgtEl>
                                          <p:spTgt spid="28"/>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1000"/>
                                        <p:tgtEl>
                                          <p:spTgt spid="29"/>
                                        </p:tgtEl>
                                      </p:cBhvr>
                                    </p:animEffect>
                                    <p:anim calcmode="lin" valueType="num">
                                      <p:cBhvr>
                                        <p:cTn id="54" dur="1000" fill="hold"/>
                                        <p:tgtEl>
                                          <p:spTgt spid="29"/>
                                        </p:tgtEl>
                                        <p:attrNameLst>
                                          <p:attrName>ppt_x</p:attrName>
                                        </p:attrNameLst>
                                      </p:cBhvr>
                                      <p:tavLst>
                                        <p:tav tm="0">
                                          <p:val>
                                            <p:strVal val="#ppt_x"/>
                                          </p:val>
                                        </p:tav>
                                        <p:tav tm="100000">
                                          <p:val>
                                            <p:strVal val="#ppt_x"/>
                                          </p:val>
                                        </p:tav>
                                      </p:tavLst>
                                    </p:anim>
                                    <p:anim calcmode="lin" valueType="num">
                                      <p:cBhvr>
                                        <p:cTn id="5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a:extLst>
              <a:ext uri="{FF2B5EF4-FFF2-40B4-BE49-F238E27FC236}">
                <a16:creationId xmlns:a16="http://schemas.microsoft.com/office/drawing/2014/main" id="{EAC534DE-95A1-36F1-18DD-81869066F1E6}"/>
              </a:ext>
            </a:extLst>
          </p:cNvPr>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51050" y="2506662"/>
            <a:ext cx="8702676" cy="4351338"/>
          </a:xfrm>
          <a:prstGeom prst="rect">
            <a:avLst/>
          </a:prstGeom>
          <a:blipFill>
            <a:blip r:embed="rId3"/>
            <a:tile tx="0" ty="0" sx="100000" sy="100000" flip="none" algn="tl"/>
          </a:blipFill>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29128916-8644-DD7C-78FF-4B4D200FBC1B}"/>
              </a:ext>
            </a:extLst>
          </p:cNvPr>
          <p:cNvSpPr>
            <a:spLocks noGrp="1"/>
          </p:cNvSpPr>
          <p:nvPr>
            <p:ph type="title"/>
          </p:nvPr>
        </p:nvSpPr>
        <p:spPr>
          <a:xfrm>
            <a:off x="749300" y="0"/>
            <a:ext cx="10515600" cy="1325563"/>
          </a:xfrm>
        </p:spPr>
        <p:txBody>
          <a:bodyPr/>
          <a:lstStyle/>
          <a:p>
            <a:pPr algn="ctr"/>
            <a:r>
              <a:rPr lang="en-IN" dirty="0"/>
              <a:t>Illustration of L2p at test time</a:t>
            </a:r>
          </a:p>
        </p:txBody>
      </p:sp>
      <p:sp>
        <p:nvSpPr>
          <p:cNvPr id="7" name="TextBox 6">
            <a:extLst>
              <a:ext uri="{FF2B5EF4-FFF2-40B4-BE49-F238E27FC236}">
                <a16:creationId xmlns:a16="http://schemas.microsoft.com/office/drawing/2014/main" id="{A59F28A2-83A6-E3F7-D0C3-4ADCA13346AD}"/>
              </a:ext>
            </a:extLst>
          </p:cNvPr>
          <p:cNvSpPr txBox="1"/>
          <p:nvPr/>
        </p:nvSpPr>
        <p:spPr>
          <a:xfrm>
            <a:off x="0" y="6488668"/>
            <a:ext cx="4102100" cy="369332"/>
          </a:xfrm>
          <a:prstGeom prst="rect">
            <a:avLst/>
          </a:prstGeom>
          <a:noFill/>
        </p:spPr>
        <p:txBody>
          <a:bodyPr wrap="square" rtlCol="0">
            <a:spAutoFit/>
          </a:bodyPr>
          <a:lstStyle/>
          <a:p>
            <a:r>
              <a:rPr lang="en-IN" dirty="0"/>
              <a:t>Credit: Google Blog post</a:t>
            </a:r>
          </a:p>
        </p:txBody>
      </p:sp>
      <p:sp>
        <p:nvSpPr>
          <p:cNvPr id="2" name="Title 1">
            <a:extLst>
              <a:ext uri="{FF2B5EF4-FFF2-40B4-BE49-F238E27FC236}">
                <a16:creationId xmlns:a16="http://schemas.microsoft.com/office/drawing/2014/main" id="{D8C446D0-B8E5-8261-DD3F-ECFBE8F78BB9}"/>
              </a:ext>
            </a:extLst>
          </p:cNvPr>
          <p:cNvSpPr txBox="1">
            <a:spLocks/>
          </p:cNvSpPr>
          <p:nvPr/>
        </p:nvSpPr>
        <p:spPr>
          <a:xfrm>
            <a:off x="838200" y="8440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1200" dirty="0"/>
              <a:t>Lets address how to utilize prompting in L2p. It will internally iterate through Task A, Task B, Task C. So we can see here every time we get a task we generate query using </a:t>
            </a:r>
            <a:r>
              <a:rPr lang="en-IN" sz="1200" dirty="0" err="1"/>
              <a:t>ViT</a:t>
            </a:r>
            <a:r>
              <a:rPr lang="en-IN" sz="1200" dirty="0"/>
              <a:t> or Resnet, etc, Then use this query to choose the prompting parameters from shared prompt pool so, each </a:t>
            </a:r>
            <a:r>
              <a:rPr lang="en-IN" sz="1200" dirty="0" err="1"/>
              <a:t>i</a:t>
            </a:r>
            <a:r>
              <a:rPr lang="en-IN" sz="1200" dirty="0"/>
              <a:t>/p choose diff prompts based on query. It will just prepend this prompt to the </a:t>
            </a:r>
            <a:r>
              <a:rPr lang="en-IN" sz="1200" dirty="0" err="1"/>
              <a:t>i</a:t>
            </a:r>
            <a:r>
              <a:rPr lang="en-IN" sz="1200" dirty="0"/>
              <a:t>/p representation generated by </a:t>
            </a:r>
            <a:r>
              <a:rPr lang="en-IN" sz="1200" dirty="0" err="1"/>
              <a:t>ViT</a:t>
            </a:r>
            <a:r>
              <a:rPr lang="en-IN" sz="1200" dirty="0"/>
              <a:t> and then this will together go into pretrained transformer encoder. And finally go to the classifier for prediction. Slide 6:</a:t>
            </a:r>
          </a:p>
        </p:txBody>
      </p:sp>
    </p:spTree>
    <p:extLst>
      <p:ext uri="{BB962C8B-B14F-4D97-AF65-F5344CB8AC3E}">
        <p14:creationId xmlns:p14="http://schemas.microsoft.com/office/powerpoint/2010/main" val="191191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CFA8-8BC7-E82D-3746-B34B34140DD9}"/>
              </a:ext>
            </a:extLst>
          </p:cNvPr>
          <p:cNvSpPr>
            <a:spLocks noGrp="1"/>
          </p:cNvSpPr>
          <p:nvPr>
            <p:ph type="title"/>
          </p:nvPr>
        </p:nvSpPr>
        <p:spPr>
          <a:xfrm>
            <a:off x="838200" y="40904"/>
            <a:ext cx="10515600" cy="539221"/>
          </a:xfrm>
        </p:spPr>
        <p:txBody>
          <a:bodyPr>
            <a:normAutofit fontScale="90000"/>
          </a:bodyPr>
          <a:lstStyle/>
          <a:p>
            <a:pPr algn="ctr"/>
            <a:r>
              <a:rPr lang="en-IN" dirty="0"/>
              <a:t>Output</a:t>
            </a:r>
          </a:p>
        </p:txBody>
      </p:sp>
      <p:graphicFrame>
        <p:nvGraphicFramePr>
          <p:cNvPr id="7" name="Table 7">
            <a:extLst>
              <a:ext uri="{FF2B5EF4-FFF2-40B4-BE49-F238E27FC236}">
                <a16:creationId xmlns:a16="http://schemas.microsoft.com/office/drawing/2014/main" id="{B9ECFE0A-B80E-ABAD-D05C-2B739CA1092B}"/>
              </a:ext>
            </a:extLst>
          </p:cNvPr>
          <p:cNvGraphicFramePr>
            <a:graphicFrameLocks noGrp="1"/>
          </p:cNvGraphicFramePr>
          <p:nvPr>
            <p:ph idx="1"/>
            <p:extLst>
              <p:ext uri="{D42A27DB-BD31-4B8C-83A1-F6EECF244321}">
                <p14:modId xmlns:p14="http://schemas.microsoft.com/office/powerpoint/2010/main" val="2110344383"/>
              </p:ext>
            </p:extLst>
          </p:nvPr>
        </p:nvGraphicFramePr>
        <p:xfrm>
          <a:off x="939800" y="4911725"/>
          <a:ext cx="10152698" cy="1737360"/>
        </p:xfrm>
        <a:graphic>
          <a:graphicData uri="http://schemas.openxmlformats.org/drawingml/2006/table">
            <a:tbl>
              <a:tblPr firstRow="1" bandRow="1">
                <a:tableStyleId>{5C22544A-7EE6-4342-B048-85BDC9FD1C3A}</a:tableStyleId>
              </a:tblPr>
              <a:tblGrid>
                <a:gridCol w="2006600">
                  <a:extLst>
                    <a:ext uri="{9D8B030D-6E8A-4147-A177-3AD203B41FA5}">
                      <a16:colId xmlns:a16="http://schemas.microsoft.com/office/drawing/2014/main" val="2351811514"/>
                    </a:ext>
                  </a:extLst>
                </a:gridCol>
                <a:gridCol w="1651000">
                  <a:extLst>
                    <a:ext uri="{9D8B030D-6E8A-4147-A177-3AD203B41FA5}">
                      <a16:colId xmlns:a16="http://schemas.microsoft.com/office/drawing/2014/main" val="4145030124"/>
                    </a:ext>
                  </a:extLst>
                </a:gridCol>
                <a:gridCol w="1701800">
                  <a:extLst>
                    <a:ext uri="{9D8B030D-6E8A-4147-A177-3AD203B41FA5}">
                      <a16:colId xmlns:a16="http://schemas.microsoft.com/office/drawing/2014/main" val="1213622137"/>
                    </a:ext>
                  </a:extLst>
                </a:gridCol>
                <a:gridCol w="1638300">
                  <a:extLst>
                    <a:ext uri="{9D8B030D-6E8A-4147-A177-3AD203B41FA5}">
                      <a16:colId xmlns:a16="http://schemas.microsoft.com/office/drawing/2014/main" val="89179499"/>
                    </a:ext>
                  </a:extLst>
                </a:gridCol>
                <a:gridCol w="1549400">
                  <a:extLst>
                    <a:ext uri="{9D8B030D-6E8A-4147-A177-3AD203B41FA5}">
                      <a16:colId xmlns:a16="http://schemas.microsoft.com/office/drawing/2014/main" val="1281820979"/>
                    </a:ext>
                  </a:extLst>
                </a:gridCol>
                <a:gridCol w="1605598">
                  <a:extLst>
                    <a:ext uri="{9D8B030D-6E8A-4147-A177-3AD203B41FA5}">
                      <a16:colId xmlns:a16="http://schemas.microsoft.com/office/drawing/2014/main" val="3725350136"/>
                    </a:ext>
                  </a:extLst>
                </a:gridCol>
              </a:tblGrid>
              <a:tr h="333675">
                <a:tc>
                  <a:txBody>
                    <a:bodyPr/>
                    <a:lstStyle/>
                    <a:p>
                      <a:r>
                        <a:rPr lang="en-IN" dirty="0"/>
                        <a:t>Dataset</a:t>
                      </a:r>
                    </a:p>
                  </a:txBody>
                  <a:tcPr/>
                </a:tc>
                <a:tc>
                  <a:txBody>
                    <a:bodyPr/>
                    <a:lstStyle/>
                    <a:p>
                      <a:r>
                        <a:rPr lang="en-IN" dirty="0"/>
                        <a:t>Acc@1</a:t>
                      </a:r>
                    </a:p>
                  </a:txBody>
                  <a:tcPr/>
                </a:tc>
                <a:tc>
                  <a:txBody>
                    <a:bodyPr/>
                    <a:lstStyle/>
                    <a:p>
                      <a:r>
                        <a:rPr lang="en-IN" dirty="0"/>
                        <a:t>Acc@5</a:t>
                      </a:r>
                    </a:p>
                  </a:txBody>
                  <a:tcPr/>
                </a:tc>
                <a:tc>
                  <a:txBody>
                    <a:bodyPr/>
                    <a:lstStyle/>
                    <a:p>
                      <a:r>
                        <a:rPr lang="en-IN" dirty="0"/>
                        <a:t>Loss</a:t>
                      </a:r>
                    </a:p>
                  </a:txBody>
                  <a:tcPr/>
                </a:tc>
                <a:tc>
                  <a:txBody>
                    <a:bodyPr/>
                    <a:lstStyle/>
                    <a:p>
                      <a:r>
                        <a:rPr lang="en-IN" dirty="0"/>
                        <a:t>Forgetting</a:t>
                      </a:r>
                    </a:p>
                  </a:txBody>
                  <a:tcPr/>
                </a:tc>
                <a:tc>
                  <a:txBody>
                    <a:bodyPr/>
                    <a:lstStyle/>
                    <a:p>
                      <a:r>
                        <a:rPr lang="en-IN" dirty="0"/>
                        <a:t>Backward</a:t>
                      </a:r>
                    </a:p>
                  </a:txBody>
                  <a:tcPr/>
                </a:tc>
                <a:extLst>
                  <a:ext uri="{0D108BD9-81ED-4DB2-BD59-A6C34878D82A}">
                    <a16:rowId xmlns:a16="http://schemas.microsoft.com/office/drawing/2014/main" val="503659889"/>
                  </a:ext>
                </a:extLst>
              </a:tr>
              <a:tr h="5154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latin typeface="+mn-lt"/>
                          <a:ea typeface="+mn-ea"/>
                          <a:cs typeface="+mn-cs"/>
                        </a:rPr>
                        <a:t>Cifar100_l2p</a:t>
                      </a:r>
                    </a:p>
                    <a:p>
                      <a:endParaRPr lang="en-IN" dirty="0"/>
                    </a:p>
                  </a:txBody>
                  <a:tcPr/>
                </a:tc>
                <a:tc>
                  <a:txBody>
                    <a:bodyPr/>
                    <a:lstStyle/>
                    <a:p>
                      <a:r>
                        <a:rPr lang="en-IN" sz="1800" b="0" i="0" kern="1200" dirty="0">
                          <a:solidFill>
                            <a:schemeClr val="dk1"/>
                          </a:solidFill>
                          <a:effectLst/>
                          <a:latin typeface="+mn-lt"/>
                          <a:ea typeface="+mn-ea"/>
                          <a:cs typeface="+mn-cs"/>
                        </a:rPr>
                        <a:t>83.5200</a:t>
                      </a:r>
                      <a:endParaRPr lang="en-IN" dirty="0"/>
                    </a:p>
                  </a:txBody>
                  <a:tcPr/>
                </a:tc>
                <a:tc>
                  <a:txBody>
                    <a:bodyPr/>
                    <a:lstStyle/>
                    <a:p>
                      <a:r>
                        <a:rPr lang="en-IN" sz="1800" b="0" i="0" kern="1200" dirty="0">
                          <a:solidFill>
                            <a:schemeClr val="dk1"/>
                          </a:solidFill>
                          <a:effectLst/>
                          <a:latin typeface="+mn-lt"/>
                          <a:ea typeface="+mn-ea"/>
                          <a:cs typeface="+mn-cs"/>
                        </a:rPr>
                        <a:t>97.3500</a:t>
                      </a:r>
                      <a:endParaRPr lang="en-IN" dirty="0"/>
                    </a:p>
                  </a:txBody>
                  <a:tcPr/>
                </a:tc>
                <a:tc>
                  <a:txBody>
                    <a:bodyPr/>
                    <a:lstStyle/>
                    <a:p>
                      <a:r>
                        <a:rPr lang="en-IN" sz="1800" b="0" i="0" kern="1200" dirty="0">
                          <a:solidFill>
                            <a:schemeClr val="dk1"/>
                          </a:solidFill>
                          <a:effectLst/>
                          <a:latin typeface="+mn-lt"/>
                          <a:ea typeface="+mn-ea"/>
                          <a:cs typeface="+mn-cs"/>
                        </a:rPr>
                        <a:t>0.6504</a:t>
                      </a:r>
                      <a:endParaRPr lang="en-IN" dirty="0"/>
                    </a:p>
                  </a:txBody>
                  <a:tcPr/>
                </a:tc>
                <a:tc>
                  <a:txBody>
                    <a:bodyPr/>
                    <a:lstStyle/>
                    <a:p>
                      <a:r>
                        <a:rPr lang="en-IN" sz="1800" b="0" i="0" kern="1200" dirty="0">
                          <a:solidFill>
                            <a:schemeClr val="dk1"/>
                          </a:solidFill>
                          <a:effectLst/>
                          <a:latin typeface="+mn-lt"/>
                          <a:ea typeface="+mn-ea"/>
                          <a:cs typeface="+mn-cs"/>
                        </a:rPr>
                        <a:t>6.7333</a:t>
                      </a:r>
                      <a:endParaRPr lang="en-IN" dirty="0"/>
                    </a:p>
                  </a:txBody>
                  <a:tcPr/>
                </a:tc>
                <a:tc>
                  <a:txBody>
                    <a:bodyPr/>
                    <a:lstStyle/>
                    <a:p>
                      <a:r>
                        <a:rPr lang="en-IN" sz="1800" b="0" i="0" kern="1200" dirty="0">
                          <a:solidFill>
                            <a:schemeClr val="dk1"/>
                          </a:solidFill>
                          <a:effectLst/>
                          <a:latin typeface="+mn-lt"/>
                          <a:ea typeface="+mn-ea"/>
                          <a:cs typeface="+mn-cs"/>
                        </a:rPr>
                        <a:t>-6.6000</a:t>
                      </a:r>
                      <a:endParaRPr lang="en-IN" dirty="0"/>
                    </a:p>
                  </a:txBody>
                  <a:tcPr/>
                </a:tc>
                <a:extLst>
                  <a:ext uri="{0D108BD9-81ED-4DB2-BD59-A6C34878D82A}">
                    <a16:rowId xmlns:a16="http://schemas.microsoft.com/office/drawing/2014/main" val="3559946488"/>
                  </a:ext>
                </a:extLst>
              </a:tr>
              <a:tr h="294560">
                <a:tc>
                  <a:txBody>
                    <a:bodyPr/>
                    <a:lstStyle/>
                    <a:p>
                      <a:r>
                        <a:rPr lang="en-IN" dirty="0" err="1"/>
                        <a:t>Imagenet</a:t>
                      </a:r>
                      <a:r>
                        <a:rPr lang="en-IN" dirty="0"/>
                        <a:t>-R</a:t>
                      </a:r>
                    </a:p>
                  </a:txBody>
                  <a:tcPr/>
                </a:tc>
                <a:tc>
                  <a:txBody>
                    <a:bodyPr/>
                    <a:lstStyle/>
                    <a:p>
                      <a:r>
                        <a:rPr lang="en-IN" dirty="0"/>
                        <a:t>58.8765</a:t>
                      </a:r>
                    </a:p>
                  </a:txBody>
                  <a:tcPr/>
                </a:tc>
                <a:tc>
                  <a:txBody>
                    <a:bodyPr/>
                    <a:lstStyle/>
                    <a:p>
                      <a:r>
                        <a:rPr lang="en-IN" dirty="0"/>
                        <a:t>77.9441</a:t>
                      </a:r>
                    </a:p>
                  </a:txBody>
                  <a:tcPr/>
                </a:tc>
                <a:tc>
                  <a:txBody>
                    <a:bodyPr/>
                    <a:lstStyle/>
                    <a:p>
                      <a:r>
                        <a:rPr lang="en-IN" dirty="0"/>
                        <a:t>2.0681</a:t>
                      </a:r>
                    </a:p>
                  </a:txBody>
                  <a:tcPr/>
                </a:tc>
                <a:tc>
                  <a:txBody>
                    <a:bodyPr/>
                    <a:lstStyle/>
                    <a:p>
                      <a:r>
                        <a:rPr lang="en-IN" dirty="0"/>
                        <a:t>8.2327</a:t>
                      </a:r>
                    </a:p>
                  </a:txBody>
                  <a:tcPr/>
                </a:tc>
                <a:tc>
                  <a:txBody>
                    <a:bodyPr/>
                    <a:lstStyle/>
                    <a:p>
                      <a:r>
                        <a:rPr lang="en-IN" dirty="0"/>
                        <a:t>-8.2327</a:t>
                      </a:r>
                    </a:p>
                  </a:txBody>
                  <a:tcPr/>
                </a:tc>
                <a:extLst>
                  <a:ext uri="{0D108BD9-81ED-4DB2-BD59-A6C34878D82A}">
                    <a16:rowId xmlns:a16="http://schemas.microsoft.com/office/drawing/2014/main" val="696805370"/>
                  </a:ext>
                </a:extLst>
              </a:tr>
              <a:tr h="294560">
                <a:tc>
                  <a:txBody>
                    <a:bodyPr/>
                    <a:lstStyle/>
                    <a:p>
                      <a:r>
                        <a:rPr lang="en-IN" dirty="0"/>
                        <a:t>Cifar100 (modified)</a:t>
                      </a:r>
                    </a:p>
                  </a:txBody>
                  <a:tcPr/>
                </a:tc>
                <a:tc>
                  <a:txBody>
                    <a:bodyPr/>
                    <a:lstStyle/>
                    <a:p>
                      <a:r>
                        <a:rPr lang="en-IN" dirty="0"/>
                        <a:t>81.2327</a:t>
                      </a:r>
                    </a:p>
                  </a:txBody>
                  <a:tcPr/>
                </a:tc>
                <a:tc>
                  <a:txBody>
                    <a:bodyPr/>
                    <a:lstStyle/>
                    <a:p>
                      <a:r>
                        <a:rPr lang="en-IN" dirty="0"/>
                        <a:t>95.5000</a:t>
                      </a:r>
                    </a:p>
                  </a:txBody>
                  <a:tcPr/>
                </a:tc>
                <a:tc>
                  <a:txBody>
                    <a:bodyPr/>
                    <a:lstStyle/>
                    <a:p>
                      <a:r>
                        <a:rPr lang="en-IN" dirty="0"/>
                        <a:t>0.6612</a:t>
                      </a:r>
                    </a:p>
                  </a:txBody>
                  <a:tcPr/>
                </a:tc>
                <a:tc>
                  <a:txBody>
                    <a:bodyPr/>
                    <a:lstStyle/>
                    <a:p>
                      <a:r>
                        <a:rPr lang="en-IN" dirty="0"/>
                        <a:t>7.2575</a:t>
                      </a:r>
                    </a:p>
                  </a:txBody>
                  <a:tcPr/>
                </a:tc>
                <a:tc>
                  <a:txBody>
                    <a:bodyPr/>
                    <a:lstStyle/>
                    <a:p>
                      <a:r>
                        <a:rPr lang="en-IN" dirty="0"/>
                        <a:t>-6.9753</a:t>
                      </a:r>
                    </a:p>
                  </a:txBody>
                  <a:tcPr/>
                </a:tc>
                <a:extLst>
                  <a:ext uri="{0D108BD9-81ED-4DB2-BD59-A6C34878D82A}">
                    <a16:rowId xmlns:a16="http://schemas.microsoft.com/office/drawing/2014/main" val="2524159942"/>
                  </a:ext>
                </a:extLst>
              </a:tr>
            </a:tbl>
          </a:graphicData>
        </a:graphic>
      </p:graphicFrame>
      <p:graphicFrame>
        <p:nvGraphicFramePr>
          <p:cNvPr id="9" name="Table 8">
            <a:extLst>
              <a:ext uri="{FF2B5EF4-FFF2-40B4-BE49-F238E27FC236}">
                <a16:creationId xmlns:a16="http://schemas.microsoft.com/office/drawing/2014/main" id="{01D57AD1-2B1C-B397-187E-3F40F3D731F6}"/>
              </a:ext>
            </a:extLst>
          </p:cNvPr>
          <p:cNvGraphicFramePr>
            <a:graphicFrameLocks noGrp="1"/>
          </p:cNvGraphicFramePr>
          <p:nvPr>
            <p:extLst>
              <p:ext uri="{D42A27DB-BD31-4B8C-83A1-F6EECF244321}">
                <p14:modId xmlns:p14="http://schemas.microsoft.com/office/powerpoint/2010/main" val="764408775"/>
              </p:ext>
            </p:extLst>
          </p:nvPr>
        </p:nvGraphicFramePr>
        <p:xfrm>
          <a:off x="838201" y="678708"/>
          <a:ext cx="5080000" cy="408771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704354307"/>
                    </a:ext>
                  </a:extLst>
                </a:gridCol>
                <a:gridCol w="1270000">
                  <a:extLst>
                    <a:ext uri="{9D8B030D-6E8A-4147-A177-3AD203B41FA5}">
                      <a16:colId xmlns:a16="http://schemas.microsoft.com/office/drawing/2014/main" val="3060384830"/>
                    </a:ext>
                  </a:extLst>
                </a:gridCol>
                <a:gridCol w="1270000">
                  <a:extLst>
                    <a:ext uri="{9D8B030D-6E8A-4147-A177-3AD203B41FA5}">
                      <a16:colId xmlns:a16="http://schemas.microsoft.com/office/drawing/2014/main" val="53151137"/>
                    </a:ext>
                  </a:extLst>
                </a:gridCol>
                <a:gridCol w="1270000">
                  <a:extLst>
                    <a:ext uri="{9D8B030D-6E8A-4147-A177-3AD203B41FA5}">
                      <a16:colId xmlns:a16="http://schemas.microsoft.com/office/drawing/2014/main" val="1784661116"/>
                    </a:ext>
                  </a:extLst>
                </a:gridCol>
              </a:tblGrid>
              <a:tr h="371610">
                <a:tc>
                  <a:txBody>
                    <a:bodyPr/>
                    <a:lstStyle/>
                    <a:p>
                      <a:endParaRPr lang="en-IN"/>
                    </a:p>
                  </a:txBody>
                  <a:tcPr/>
                </a:tc>
                <a:tc>
                  <a:txBody>
                    <a:bodyPr/>
                    <a:lstStyle/>
                    <a:p>
                      <a:r>
                        <a:rPr lang="en-IN" dirty="0"/>
                        <a:t>Acc@1</a:t>
                      </a:r>
                    </a:p>
                  </a:txBody>
                  <a:tcPr/>
                </a:tc>
                <a:tc>
                  <a:txBody>
                    <a:bodyPr/>
                    <a:lstStyle/>
                    <a:p>
                      <a:r>
                        <a:rPr lang="en-IN" dirty="0"/>
                        <a:t>Acc@5</a:t>
                      </a:r>
                    </a:p>
                  </a:txBody>
                  <a:tcPr/>
                </a:tc>
                <a:tc>
                  <a:txBody>
                    <a:bodyPr/>
                    <a:lstStyle/>
                    <a:p>
                      <a:r>
                        <a:rPr lang="en-IN" dirty="0"/>
                        <a:t>Loss</a:t>
                      </a:r>
                    </a:p>
                  </a:txBody>
                  <a:tcPr/>
                </a:tc>
                <a:extLst>
                  <a:ext uri="{0D108BD9-81ED-4DB2-BD59-A6C34878D82A}">
                    <a16:rowId xmlns:a16="http://schemas.microsoft.com/office/drawing/2014/main" val="2748785640"/>
                  </a:ext>
                </a:extLst>
              </a:tr>
              <a:tr h="371610">
                <a:tc>
                  <a:txBody>
                    <a:bodyPr/>
                    <a:lstStyle/>
                    <a:p>
                      <a:r>
                        <a:rPr lang="en-IN" dirty="0"/>
                        <a:t>Task 1</a:t>
                      </a:r>
                    </a:p>
                  </a:txBody>
                  <a:tcPr/>
                </a:tc>
                <a:tc>
                  <a:txBody>
                    <a:bodyPr/>
                    <a:lstStyle/>
                    <a:p>
                      <a:r>
                        <a:rPr lang="en-IN" dirty="0"/>
                        <a:t>84.600</a:t>
                      </a:r>
                    </a:p>
                  </a:txBody>
                  <a:tcPr/>
                </a:tc>
                <a:tc>
                  <a:txBody>
                    <a:bodyPr/>
                    <a:lstStyle/>
                    <a:p>
                      <a:r>
                        <a:rPr lang="en-IN" dirty="0"/>
                        <a:t>98.000</a:t>
                      </a:r>
                    </a:p>
                  </a:txBody>
                  <a:tcPr/>
                </a:tc>
                <a:tc>
                  <a:txBody>
                    <a:bodyPr/>
                    <a:lstStyle/>
                    <a:p>
                      <a:r>
                        <a:rPr lang="en-IN" dirty="0"/>
                        <a:t>0.653</a:t>
                      </a:r>
                    </a:p>
                  </a:txBody>
                  <a:tcPr/>
                </a:tc>
                <a:extLst>
                  <a:ext uri="{0D108BD9-81ED-4DB2-BD59-A6C34878D82A}">
                    <a16:rowId xmlns:a16="http://schemas.microsoft.com/office/drawing/2014/main" val="3907224738"/>
                  </a:ext>
                </a:extLst>
              </a:tr>
              <a:tr h="371610">
                <a:tc>
                  <a:txBody>
                    <a:bodyPr/>
                    <a:lstStyle/>
                    <a:p>
                      <a:r>
                        <a:rPr lang="en-IN" dirty="0"/>
                        <a:t>Task 2</a:t>
                      </a:r>
                    </a:p>
                  </a:txBody>
                  <a:tcPr/>
                </a:tc>
                <a:tc>
                  <a:txBody>
                    <a:bodyPr/>
                    <a:lstStyle/>
                    <a:p>
                      <a:r>
                        <a:rPr lang="en-IN" dirty="0"/>
                        <a:t>81.500</a:t>
                      </a:r>
                    </a:p>
                  </a:txBody>
                  <a:tcPr/>
                </a:tc>
                <a:tc>
                  <a:txBody>
                    <a:bodyPr/>
                    <a:lstStyle/>
                    <a:p>
                      <a:r>
                        <a:rPr lang="en-IN" dirty="0"/>
                        <a:t>96.700</a:t>
                      </a:r>
                    </a:p>
                  </a:txBody>
                  <a:tcPr/>
                </a:tc>
                <a:tc>
                  <a:txBody>
                    <a:bodyPr/>
                    <a:lstStyle/>
                    <a:p>
                      <a:r>
                        <a:rPr lang="en-IN" dirty="0"/>
                        <a:t>0.753</a:t>
                      </a:r>
                    </a:p>
                  </a:txBody>
                  <a:tcPr/>
                </a:tc>
                <a:extLst>
                  <a:ext uri="{0D108BD9-81ED-4DB2-BD59-A6C34878D82A}">
                    <a16:rowId xmlns:a16="http://schemas.microsoft.com/office/drawing/2014/main" val="1808518100"/>
                  </a:ext>
                </a:extLst>
              </a:tr>
              <a:tr h="371610">
                <a:tc>
                  <a:txBody>
                    <a:bodyPr/>
                    <a:lstStyle/>
                    <a:p>
                      <a:r>
                        <a:rPr lang="en-IN" dirty="0"/>
                        <a:t>Task 3</a:t>
                      </a:r>
                    </a:p>
                  </a:txBody>
                  <a:tcPr/>
                </a:tc>
                <a:tc>
                  <a:txBody>
                    <a:bodyPr/>
                    <a:lstStyle/>
                    <a:p>
                      <a:r>
                        <a:rPr lang="en-IN" dirty="0"/>
                        <a:t>83.000</a:t>
                      </a:r>
                    </a:p>
                  </a:txBody>
                  <a:tcPr/>
                </a:tc>
                <a:tc>
                  <a:txBody>
                    <a:bodyPr/>
                    <a:lstStyle/>
                    <a:p>
                      <a:r>
                        <a:rPr lang="en-IN" dirty="0"/>
                        <a:t>97.200</a:t>
                      </a:r>
                    </a:p>
                  </a:txBody>
                  <a:tcPr/>
                </a:tc>
                <a:tc>
                  <a:txBody>
                    <a:bodyPr/>
                    <a:lstStyle/>
                    <a:p>
                      <a:r>
                        <a:rPr lang="en-IN" dirty="0"/>
                        <a:t>0.657</a:t>
                      </a:r>
                    </a:p>
                  </a:txBody>
                  <a:tcPr/>
                </a:tc>
                <a:extLst>
                  <a:ext uri="{0D108BD9-81ED-4DB2-BD59-A6C34878D82A}">
                    <a16:rowId xmlns:a16="http://schemas.microsoft.com/office/drawing/2014/main" val="787682969"/>
                  </a:ext>
                </a:extLst>
              </a:tr>
              <a:tr h="371610">
                <a:tc>
                  <a:txBody>
                    <a:bodyPr/>
                    <a:lstStyle/>
                    <a:p>
                      <a:r>
                        <a:rPr lang="en-IN" dirty="0"/>
                        <a:t>Task 4</a:t>
                      </a:r>
                    </a:p>
                  </a:txBody>
                  <a:tcPr/>
                </a:tc>
                <a:tc>
                  <a:txBody>
                    <a:bodyPr/>
                    <a:lstStyle/>
                    <a:p>
                      <a:r>
                        <a:rPr lang="en-IN" dirty="0"/>
                        <a:t>83.900</a:t>
                      </a:r>
                    </a:p>
                  </a:txBody>
                  <a:tcPr/>
                </a:tc>
                <a:tc>
                  <a:txBody>
                    <a:bodyPr/>
                    <a:lstStyle/>
                    <a:p>
                      <a:r>
                        <a:rPr lang="en-IN" dirty="0"/>
                        <a:t>96.400</a:t>
                      </a:r>
                    </a:p>
                  </a:txBody>
                  <a:tcPr/>
                </a:tc>
                <a:tc>
                  <a:txBody>
                    <a:bodyPr/>
                    <a:lstStyle/>
                    <a:p>
                      <a:r>
                        <a:rPr lang="en-IN" dirty="0"/>
                        <a:t>0.659</a:t>
                      </a:r>
                    </a:p>
                  </a:txBody>
                  <a:tcPr/>
                </a:tc>
                <a:extLst>
                  <a:ext uri="{0D108BD9-81ED-4DB2-BD59-A6C34878D82A}">
                    <a16:rowId xmlns:a16="http://schemas.microsoft.com/office/drawing/2014/main" val="2486576035"/>
                  </a:ext>
                </a:extLst>
              </a:tr>
              <a:tr h="371610">
                <a:tc>
                  <a:txBody>
                    <a:bodyPr/>
                    <a:lstStyle/>
                    <a:p>
                      <a:r>
                        <a:rPr lang="en-IN" dirty="0"/>
                        <a:t>Task 5</a:t>
                      </a:r>
                    </a:p>
                  </a:txBody>
                  <a:tcPr/>
                </a:tc>
                <a:tc>
                  <a:txBody>
                    <a:bodyPr/>
                    <a:lstStyle/>
                    <a:p>
                      <a:r>
                        <a:rPr lang="en-IN" dirty="0"/>
                        <a:t>88.000</a:t>
                      </a:r>
                    </a:p>
                  </a:txBody>
                  <a:tcPr/>
                </a:tc>
                <a:tc>
                  <a:txBody>
                    <a:bodyPr/>
                    <a:lstStyle/>
                    <a:p>
                      <a:r>
                        <a:rPr lang="en-IN" dirty="0"/>
                        <a:t>97.500</a:t>
                      </a:r>
                    </a:p>
                  </a:txBody>
                  <a:tcPr/>
                </a:tc>
                <a:tc>
                  <a:txBody>
                    <a:bodyPr/>
                    <a:lstStyle/>
                    <a:p>
                      <a:r>
                        <a:rPr lang="en-IN" dirty="0"/>
                        <a:t>0.563</a:t>
                      </a:r>
                    </a:p>
                  </a:txBody>
                  <a:tcPr/>
                </a:tc>
                <a:extLst>
                  <a:ext uri="{0D108BD9-81ED-4DB2-BD59-A6C34878D82A}">
                    <a16:rowId xmlns:a16="http://schemas.microsoft.com/office/drawing/2014/main" val="2899955715"/>
                  </a:ext>
                </a:extLst>
              </a:tr>
              <a:tr h="371610">
                <a:tc>
                  <a:txBody>
                    <a:bodyPr/>
                    <a:lstStyle/>
                    <a:p>
                      <a:r>
                        <a:rPr lang="en-IN" dirty="0"/>
                        <a:t>Task 6</a:t>
                      </a:r>
                    </a:p>
                  </a:txBody>
                  <a:tcPr/>
                </a:tc>
                <a:tc>
                  <a:txBody>
                    <a:bodyPr/>
                    <a:lstStyle/>
                    <a:p>
                      <a:r>
                        <a:rPr lang="en-IN" dirty="0"/>
                        <a:t>77.200</a:t>
                      </a:r>
                    </a:p>
                  </a:txBody>
                  <a:tcPr/>
                </a:tc>
                <a:tc>
                  <a:txBody>
                    <a:bodyPr/>
                    <a:lstStyle/>
                    <a:p>
                      <a:r>
                        <a:rPr lang="en-IN" dirty="0"/>
                        <a:t>97.600</a:t>
                      </a:r>
                    </a:p>
                  </a:txBody>
                  <a:tcPr/>
                </a:tc>
                <a:tc>
                  <a:txBody>
                    <a:bodyPr/>
                    <a:lstStyle/>
                    <a:p>
                      <a:r>
                        <a:rPr lang="en-IN" dirty="0"/>
                        <a:t>0.810</a:t>
                      </a:r>
                    </a:p>
                  </a:txBody>
                  <a:tcPr/>
                </a:tc>
                <a:extLst>
                  <a:ext uri="{0D108BD9-81ED-4DB2-BD59-A6C34878D82A}">
                    <a16:rowId xmlns:a16="http://schemas.microsoft.com/office/drawing/2014/main" val="273367924"/>
                  </a:ext>
                </a:extLst>
              </a:tr>
              <a:tr h="371610">
                <a:tc>
                  <a:txBody>
                    <a:bodyPr/>
                    <a:lstStyle/>
                    <a:p>
                      <a:r>
                        <a:rPr lang="en-IN" dirty="0"/>
                        <a:t>Task 7</a:t>
                      </a:r>
                    </a:p>
                  </a:txBody>
                  <a:tcPr/>
                </a:tc>
                <a:tc>
                  <a:txBody>
                    <a:bodyPr/>
                    <a:lstStyle/>
                    <a:p>
                      <a:r>
                        <a:rPr lang="en-IN" dirty="0"/>
                        <a:t>81.400</a:t>
                      </a:r>
                    </a:p>
                  </a:txBody>
                  <a:tcPr/>
                </a:tc>
                <a:tc>
                  <a:txBody>
                    <a:bodyPr/>
                    <a:lstStyle/>
                    <a:p>
                      <a:r>
                        <a:rPr lang="en-IN" dirty="0"/>
                        <a:t>96.100</a:t>
                      </a:r>
                    </a:p>
                  </a:txBody>
                  <a:tcPr/>
                </a:tc>
                <a:tc>
                  <a:txBody>
                    <a:bodyPr/>
                    <a:lstStyle/>
                    <a:p>
                      <a:r>
                        <a:rPr lang="en-IN" dirty="0"/>
                        <a:t>0.726</a:t>
                      </a:r>
                    </a:p>
                  </a:txBody>
                  <a:tcPr/>
                </a:tc>
                <a:extLst>
                  <a:ext uri="{0D108BD9-81ED-4DB2-BD59-A6C34878D82A}">
                    <a16:rowId xmlns:a16="http://schemas.microsoft.com/office/drawing/2014/main" val="2776849018"/>
                  </a:ext>
                </a:extLst>
              </a:tr>
              <a:tr h="371610">
                <a:tc>
                  <a:txBody>
                    <a:bodyPr/>
                    <a:lstStyle/>
                    <a:p>
                      <a:r>
                        <a:rPr lang="en-IN" dirty="0"/>
                        <a:t>Task 8</a:t>
                      </a:r>
                    </a:p>
                  </a:txBody>
                  <a:tcPr/>
                </a:tc>
                <a:tc>
                  <a:txBody>
                    <a:bodyPr/>
                    <a:lstStyle/>
                    <a:p>
                      <a:r>
                        <a:rPr lang="en-IN" dirty="0"/>
                        <a:t>81.200</a:t>
                      </a:r>
                    </a:p>
                  </a:txBody>
                  <a:tcPr/>
                </a:tc>
                <a:tc>
                  <a:txBody>
                    <a:bodyPr/>
                    <a:lstStyle/>
                    <a:p>
                      <a:r>
                        <a:rPr lang="en-IN" dirty="0"/>
                        <a:t>96.700</a:t>
                      </a:r>
                    </a:p>
                  </a:txBody>
                  <a:tcPr/>
                </a:tc>
                <a:tc>
                  <a:txBody>
                    <a:bodyPr/>
                    <a:lstStyle/>
                    <a:p>
                      <a:r>
                        <a:rPr lang="en-IN" dirty="0"/>
                        <a:t>0.697</a:t>
                      </a:r>
                    </a:p>
                  </a:txBody>
                  <a:tcPr/>
                </a:tc>
                <a:extLst>
                  <a:ext uri="{0D108BD9-81ED-4DB2-BD59-A6C34878D82A}">
                    <a16:rowId xmlns:a16="http://schemas.microsoft.com/office/drawing/2014/main" val="1082040043"/>
                  </a:ext>
                </a:extLst>
              </a:tr>
              <a:tr h="371610">
                <a:tc>
                  <a:txBody>
                    <a:bodyPr/>
                    <a:lstStyle/>
                    <a:p>
                      <a:r>
                        <a:rPr lang="en-IN" dirty="0"/>
                        <a:t>Task 9</a:t>
                      </a:r>
                    </a:p>
                  </a:txBody>
                  <a:tcPr/>
                </a:tc>
                <a:tc>
                  <a:txBody>
                    <a:bodyPr/>
                    <a:lstStyle/>
                    <a:p>
                      <a:r>
                        <a:rPr lang="en-IN" dirty="0"/>
                        <a:t>87.800</a:t>
                      </a:r>
                    </a:p>
                  </a:txBody>
                  <a:tcPr/>
                </a:tc>
                <a:tc>
                  <a:txBody>
                    <a:bodyPr/>
                    <a:lstStyle/>
                    <a:p>
                      <a:r>
                        <a:rPr lang="en-IN" dirty="0"/>
                        <a:t>98.500</a:t>
                      </a:r>
                    </a:p>
                  </a:txBody>
                  <a:tcPr/>
                </a:tc>
                <a:tc>
                  <a:txBody>
                    <a:bodyPr/>
                    <a:lstStyle/>
                    <a:p>
                      <a:r>
                        <a:rPr lang="en-IN" dirty="0"/>
                        <a:t>0.469</a:t>
                      </a:r>
                    </a:p>
                  </a:txBody>
                  <a:tcPr/>
                </a:tc>
                <a:extLst>
                  <a:ext uri="{0D108BD9-81ED-4DB2-BD59-A6C34878D82A}">
                    <a16:rowId xmlns:a16="http://schemas.microsoft.com/office/drawing/2014/main" val="4011681864"/>
                  </a:ext>
                </a:extLst>
              </a:tr>
              <a:tr h="371610">
                <a:tc>
                  <a:txBody>
                    <a:bodyPr/>
                    <a:lstStyle/>
                    <a:p>
                      <a:r>
                        <a:rPr lang="en-IN" dirty="0"/>
                        <a:t>Task 10</a:t>
                      </a:r>
                    </a:p>
                  </a:txBody>
                  <a:tcPr/>
                </a:tc>
                <a:tc>
                  <a:txBody>
                    <a:bodyPr/>
                    <a:lstStyle/>
                    <a:p>
                      <a:r>
                        <a:rPr lang="en-IN" dirty="0"/>
                        <a:t>86.600</a:t>
                      </a:r>
                    </a:p>
                  </a:txBody>
                  <a:tcPr/>
                </a:tc>
                <a:tc>
                  <a:txBody>
                    <a:bodyPr/>
                    <a:lstStyle/>
                    <a:p>
                      <a:r>
                        <a:rPr lang="en-IN" dirty="0"/>
                        <a:t>98.800</a:t>
                      </a:r>
                    </a:p>
                  </a:txBody>
                  <a:tcPr/>
                </a:tc>
                <a:tc>
                  <a:txBody>
                    <a:bodyPr/>
                    <a:lstStyle/>
                    <a:p>
                      <a:r>
                        <a:rPr lang="en-IN" dirty="0"/>
                        <a:t>0.517</a:t>
                      </a:r>
                    </a:p>
                  </a:txBody>
                  <a:tcPr/>
                </a:tc>
                <a:extLst>
                  <a:ext uri="{0D108BD9-81ED-4DB2-BD59-A6C34878D82A}">
                    <a16:rowId xmlns:a16="http://schemas.microsoft.com/office/drawing/2014/main" val="2207222992"/>
                  </a:ext>
                </a:extLst>
              </a:tr>
            </a:tbl>
          </a:graphicData>
        </a:graphic>
      </p:graphicFrame>
      <p:sp>
        <p:nvSpPr>
          <p:cNvPr id="10" name="Title 1">
            <a:extLst>
              <a:ext uri="{FF2B5EF4-FFF2-40B4-BE49-F238E27FC236}">
                <a16:creationId xmlns:a16="http://schemas.microsoft.com/office/drawing/2014/main" id="{08C10912-D72D-5A0F-F09C-6143823B97B1}"/>
              </a:ext>
            </a:extLst>
          </p:cNvPr>
          <p:cNvSpPr txBox="1">
            <a:spLocks/>
          </p:cNvSpPr>
          <p:nvPr/>
        </p:nvSpPr>
        <p:spPr>
          <a:xfrm>
            <a:off x="-1879600" y="232569"/>
            <a:ext cx="10515600" cy="53922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a:t>cifar100</a:t>
            </a:r>
          </a:p>
        </p:txBody>
      </p:sp>
      <p:sp>
        <p:nvSpPr>
          <p:cNvPr id="11" name="Title 1">
            <a:extLst>
              <a:ext uri="{FF2B5EF4-FFF2-40B4-BE49-F238E27FC236}">
                <a16:creationId xmlns:a16="http://schemas.microsoft.com/office/drawing/2014/main" id="{53F08409-D4D5-0CA4-3DAC-6F0671E69845}"/>
              </a:ext>
            </a:extLst>
          </p:cNvPr>
          <p:cNvSpPr txBox="1">
            <a:spLocks/>
          </p:cNvSpPr>
          <p:nvPr/>
        </p:nvSpPr>
        <p:spPr>
          <a:xfrm>
            <a:off x="3543300" y="173511"/>
            <a:ext cx="10515600" cy="539221"/>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dirty="0" err="1"/>
              <a:t>Imagenet</a:t>
            </a:r>
            <a:r>
              <a:rPr lang="en-IN" dirty="0"/>
              <a:t>-R</a:t>
            </a:r>
          </a:p>
        </p:txBody>
      </p:sp>
      <p:graphicFrame>
        <p:nvGraphicFramePr>
          <p:cNvPr id="12" name="Table 11">
            <a:extLst>
              <a:ext uri="{FF2B5EF4-FFF2-40B4-BE49-F238E27FC236}">
                <a16:creationId xmlns:a16="http://schemas.microsoft.com/office/drawing/2014/main" id="{E40B722B-DEF9-24BF-7C43-3FF0CC6FC95D}"/>
              </a:ext>
            </a:extLst>
          </p:cNvPr>
          <p:cNvGraphicFramePr>
            <a:graphicFrameLocks noGrp="1"/>
          </p:cNvGraphicFramePr>
          <p:nvPr>
            <p:extLst>
              <p:ext uri="{D42A27DB-BD31-4B8C-83A1-F6EECF244321}">
                <p14:modId xmlns:p14="http://schemas.microsoft.com/office/powerpoint/2010/main" val="505299721"/>
              </p:ext>
            </p:extLst>
          </p:nvPr>
        </p:nvGraphicFramePr>
        <p:xfrm>
          <a:off x="6261100" y="684316"/>
          <a:ext cx="5080000" cy="4087710"/>
        </p:xfrm>
        <a:graphic>
          <a:graphicData uri="http://schemas.openxmlformats.org/drawingml/2006/table">
            <a:tbl>
              <a:tblPr firstRow="1" bandRow="1">
                <a:tableStyleId>{5C22544A-7EE6-4342-B048-85BDC9FD1C3A}</a:tableStyleId>
              </a:tblPr>
              <a:tblGrid>
                <a:gridCol w="1270000">
                  <a:extLst>
                    <a:ext uri="{9D8B030D-6E8A-4147-A177-3AD203B41FA5}">
                      <a16:colId xmlns:a16="http://schemas.microsoft.com/office/drawing/2014/main" val="704354307"/>
                    </a:ext>
                  </a:extLst>
                </a:gridCol>
                <a:gridCol w="1270000">
                  <a:extLst>
                    <a:ext uri="{9D8B030D-6E8A-4147-A177-3AD203B41FA5}">
                      <a16:colId xmlns:a16="http://schemas.microsoft.com/office/drawing/2014/main" val="3060384830"/>
                    </a:ext>
                  </a:extLst>
                </a:gridCol>
                <a:gridCol w="1270000">
                  <a:extLst>
                    <a:ext uri="{9D8B030D-6E8A-4147-A177-3AD203B41FA5}">
                      <a16:colId xmlns:a16="http://schemas.microsoft.com/office/drawing/2014/main" val="53151137"/>
                    </a:ext>
                  </a:extLst>
                </a:gridCol>
                <a:gridCol w="1270000">
                  <a:extLst>
                    <a:ext uri="{9D8B030D-6E8A-4147-A177-3AD203B41FA5}">
                      <a16:colId xmlns:a16="http://schemas.microsoft.com/office/drawing/2014/main" val="1784661116"/>
                    </a:ext>
                  </a:extLst>
                </a:gridCol>
              </a:tblGrid>
              <a:tr h="371610">
                <a:tc>
                  <a:txBody>
                    <a:bodyPr/>
                    <a:lstStyle/>
                    <a:p>
                      <a:endParaRPr lang="en-IN"/>
                    </a:p>
                  </a:txBody>
                  <a:tcPr/>
                </a:tc>
                <a:tc>
                  <a:txBody>
                    <a:bodyPr/>
                    <a:lstStyle/>
                    <a:p>
                      <a:r>
                        <a:rPr lang="en-IN" dirty="0"/>
                        <a:t>Acc@1</a:t>
                      </a:r>
                    </a:p>
                  </a:txBody>
                  <a:tcPr/>
                </a:tc>
                <a:tc>
                  <a:txBody>
                    <a:bodyPr/>
                    <a:lstStyle/>
                    <a:p>
                      <a:r>
                        <a:rPr lang="en-IN" dirty="0"/>
                        <a:t>Acc@5</a:t>
                      </a:r>
                    </a:p>
                  </a:txBody>
                  <a:tcPr/>
                </a:tc>
                <a:tc>
                  <a:txBody>
                    <a:bodyPr/>
                    <a:lstStyle/>
                    <a:p>
                      <a:r>
                        <a:rPr lang="en-IN" dirty="0"/>
                        <a:t>Loss</a:t>
                      </a:r>
                    </a:p>
                  </a:txBody>
                  <a:tcPr/>
                </a:tc>
                <a:extLst>
                  <a:ext uri="{0D108BD9-81ED-4DB2-BD59-A6C34878D82A}">
                    <a16:rowId xmlns:a16="http://schemas.microsoft.com/office/drawing/2014/main" val="2748785640"/>
                  </a:ext>
                </a:extLst>
              </a:tr>
              <a:tr h="371610">
                <a:tc>
                  <a:txBody>
                    <a:bodyPr/>
                    <a:lstStyle/>
                    <a:p>
                      <a:r>
                        <a:rPr lang="en-IN" dirty="0"/>
                        <a:t>Task 1</a:t>
                      </a:r>
                    </a:p>
                  </a:txBody>
                  <a:tcPr/>
                </a:tc>
                <a:tc>
                  <a:txBody>
                    <a:bodyPr/>
                    <a:lstStyle/>
                    <a:p>
                      <a:r>
                        <a:rPr lang="en-IN" dirty="0"/>
                        <a:t>55.538</a:t>
                      </a:r>
                    </a:p>
                  </a:txBody>
                  <a:tcPr/>
                </a:tc>
                <a:tc>
                  <a:txBody>
                    <a:bodyPr/>
                    <a:lstStyle/>
                    <a:p>
                      <a:r>
                        <a:rPr lang="en-IN" dirty="0"/>
                        <a:t>74.615</a:t>
                      </a:r>
                    </a:p>
                  </a:txBody>
                  <a:tcPr/>
                </a:tc>
                <a:tc>
                  <a:txBody>
                    <a:bodyPr/>
                    <a:lstStyle/>
                    <a:p>
                      <a:r>
                        <a:rPr lang="en-IN" dirty="0"/>
                        <a:t>2.132</a:t>
                      </a:r>
                    </a:p>
                  </a:txBody>
                  <a:tcPr/>
                </a:tc>
                <a:extLst>
                  <a:ext uri="{0D108BD9-81ED-4DB2-BD59-A6C34878D82A}">
                    <a16:rowId xmlns:a16="http://schemas.microsoft.com/office/drawing/2014/main" val="3907224738"/>
                  </a:ext>
                </a:extLst>
              </a:tr>
              <a:tr h="371610">
                <a:tc>
                  <a:txBody>
                    <a:bodyPr/>
                    <a:lstStyle/>
                    <a:p>
                      <a:r>
                        <a:rPr lang="en-IN" dirty="0"/>
                        <a:t>Task 2</a:t>
                      </a:r>
                    </a:p>
                  </a:txBody>
                  <a:tcPr/>
                </a:tc>
                <a:tc>
                  <a:txBody>
                    <a:bodyPr/>
                    <a:lstStyle/>
                    <a:p>
                      <a:r>
                        <a:rPr lang="en-IN" dirty="0"/>
                        <a:t>62.267</a:t>
                      </a:r>
                    </a:p>
                  </a:txBody>
                  <a:tcPr/>
                </a:tc>
                <a:tc>
                  <a:txBody>
                    <a:bodyPr/>
                    <a:lstStyle/>
                    <a:p>
                      <a:r>
                        <a:rPr lang="en-IN" dirty="0"/>
                        <a:t>77.333</a:t>
                      </a:r>
                    </a:p>
                  </a:txBody>
                  <a:tcPr/>
                </a:tc>
                <a:tc>
                  <a:txBody>
                    <a:bodyPr/>
                    <a:lstStyle/>
                    <a:p>
                      <a:r>
                        <a:rPr lang="en-IN" dirty="0"/>
                        <a:t>2.023</a:t>
                      </a:r>
                    </a:p>
                  </a:txBody>
                  <a:tcPr/>
                </a:tc>
                <a:extLst>
                  <a:ext uri="{0D108BD9-81ED-4DB2-BD59-A6C34878D82A}">
                    <a16:rowId xmlns:a16="http://schemas.microsoft.com/office/drawing/2014/main" val="1808518100"/>
                  </a:ext>
                </a:extLst>
              </a:tr>
              <a:tr h="371610">
                <a:tc>
                  <a:txBody>
                    <a:bodyPr/>
                    <a:lstStyle/>
                    <a:p>
                      <a:r>
                        <a:rPr lang="en-IN" dirty="0"/>
                        <a:t>Task 3</a:t>
                      </a:r>
                    </a:p>
                  </a:txBody>
                  <a:tcPr/>
                </a:tc>
                <a:tc>
                  <a:txBody>
                    <a:bodyPr/>
                    <a:lstStyle/>
                    <a:p>
                      <a:r>
                        <a:rPr lang="en-IN" dirty="0"/>
                        <a:t>52.693</a:t>
                      </a:r>
                    </a:p>
                  </a:txBody>
                  <a:tcPr/>
                </a:tc>
                <a:tc>
                  <a:txBody>
                    <a:bodyPr/>
                    <a:lstStyle/>
                    <a:p>
                      <a:r>
                        <a:rPr lang="en-IN" dirty="0"/>
                        <a:t>80.796</a:t>
                      </a:r>
                    </a:p>
                  </a:txBody>
                  <a:tcPr/>
                </a:tc>
                <a:tc>
                  <a:txBody>
                    <a:bodyPr/>
                    <a:lstStyle/>
                    <a:p>
                      <a:r>
                        <a:rPr lang="en-IN" dirty="0"/>
                        <a:t>2.078</a:t>
                      </a:r>
                    </a:p>
                  </a:txBody>
                  <a:tcPr/>
                </a:tc>
                <a:extLst>
                  <a:ext uri="{0D108BD9-81ED-4DB2-BD59-A6C34878D82A}">
                    <a16:rowId xmlns:a16="http://schemas.microsoft.com/office/drawing/2014/main" val="787682969"/>
                  </a:ext>
                </a:extLst>
              </a:tr>
              <a:tr h="371610">
                <a:tc>
                  <a:txBody>
                    <a:bodyPr/>
                    <a:lstStyle/>
                    <a:p>
                      <a:r>
                        <a:rPr lang="en-IN" dirty="0"/>
                        <a:t>Task 4</a:t>
                      </a:r>
                    </a:p>
                  </a:txBody>
                  <a:tcPr/>
                </a:tc>
                <a:tc>
                  <a:txBody>
                    <a:bodyPr/>
                    <a:lstStyle/>
                    <a:p>
                      <a:r>
                        <a:rPr lang="en-IN" dirty="0"/>
                        <a:t>49.826</a:t>
                      </a:r>
                    </a:p>
                  </a:txBody>
                  <a:tcPr/>
                </a:tc>
                <a:tc>
                  <a:txBody>
                    <a:bodyPr/>
                    <a:lstStyle/>
                    <a:p>
                      <a:r>
                        <a:rPr lang="en-IN" dirty="0"/>
                        <a:t>74.653</a:t>
                      </a:r>
                    </a:p>
                  </a:txBody>
                  <a:tcPr/>
                </a:tc>
                <a:tc>
                  <a:txBody>
                    <a:bodyPr/>
                    <a:lstStyle/>
                    <a:p>
                      <a:r>
                        <a:rPr lang="en-IN" dirty="0"/>
                        <a:t>2.272</a:t>
                      </a:r>
                    </a:p>
                  </a:txBody>
                  <a:tcPr/>
                </a:tc>
                <a:extLst>
                  <a:ext uri="{0D108BD9-81ED-4DB2-BD59-A6C34878D82A}">
                    <a16:rowId xmlns:a16="http://schemas.microsoft.com/office/drawing/2014/main" val="2486576035"/>
                  </a:ext>
                </a:extLst>
              </a:tr>
              <a:tr h="371610">
                <a:tc>
                  <a:txBody>
                    <a:bodyPr/>
                    <a:lstStyle/>
                    <a:p>
                      <a:r>
                        <a:rPr lang="en-IN" dirty="0"/>
                        <a:t>Task 5</a:t>
                      </a:r>
                    </a:p>
                  </a:txBody>
                  <a:tcPr/>
                </a:tc>
                <a:tc>
                  <a:txBody>
                    <a:bodyPr/>
                    <a:lstStyle/>
                    <a:p>
                      <a:r>
                        <a:rPr lang="en-IN" dirty="0"/>
                        <a:t>57.263</a:t>
                      </a:r>
                    </a:p>
                  </a:txBody>
                  <a:tcPr/>
                </a:tc>
                <a:tc>
                  <a:txBody>
                    <a:bodyPr/>
                    <a:lstStyle/>
                    <a:p>
                      <a:r>
                        <a:rPr lang="en-IN" dirty="0"/>
                        <a:t>76.257</a:t>
                      </a:r>
                    </a:p>
                  </a:txBody>
                  <a:tcPr/>
                </a:tc>
                <a:tc>
                  <a:txBody>
                    <a:bodyPr/>
                    <a:lstStyle/>
                    <a:p>
                      <a:r>
                        <a:rPr lang="en-IN" dirty="0"/>
                        <a:t>2.146</a:t>
                      </a:r>
                    </a:p>
                  </a:txBody>
                  <a:tcPr/>
                </a:tc>
                <a:extLst>
                  <a:ext uri="{0D108BD9-81ED-4DB2-BD59-A6C34878D82A}">
                    <a16:rowId xmlns:a16="http://schemas.microsoft.com/office/drawing/2014/main" val="2899955715"/>
                  </a:ext>
                </a:extLst>
              </a:tr>
              <a:tr h="371610">
                <a:tc>
                  <a:txBody>
                    <a:bodyPr/>
                    <a:lstStyle/>
                    <a:p>
                      <a:r>
                        <a:rPr lang="en-IN" dirty="0"/>
                        <a:t>Task 6</a:t>
                      </a:r>
                    </a:p>
                  </a:txBody>
                  <a:tcPr/>
                </a:tc>
                <a:tc>
                  <a:txBody>
                    <a:bodyPr/>
                    <a:lstStyle/>
                    <a:p>
                      <a:r>
                        <a:rPr lang="en-IN" dirty="0"/>
                        <a:t>57.168</a:t>
                      </a:r>
                    </a:p>
                  </a:txBody>
                  <a:tcPr/>
                </a:tc>
                <a:tc>
                  <a:txBody>
                    <a:bodyPr/>
                    <a:lstStyle/>
                    <a:p>
                      <a:r>
                        <a:rPr lang="en-IN" dirty="0"/>
                        <a:t>79.032</a:t>
                      </a:r>
                    </a:p>
                  </a:txBody>
                  <a:tcPr/>
                </a:tc>
                <a:tc>
                  <a:txBody>
                    <a:bodyPr/>
                    <a:lstStyle/>
                    <a:p>
                      <a:r>
                        <a:rPr lang="en-IN" dirty="0"/>
                        <a:t>2.063</a:t>
                      </a:r>
                    </a:p>
                  </a:txBody>
                  <a:tcPr/>
                </a:tc>
                <a:extLst>
                  <a:ext uri="{0D108BD9-81ED-4DB2-BD59-A6C34878D82A}">
                    <a16:rowId xmlns:a16="http://schemas.microsoft.com/office/drawing/2014/main" val="273367924"/>
                  </a:ext>
                </a:extLst>
              </a:tr>
              <a:tr h="371610">
                <a:tc>
                  <a:txBody>
                    <a:bodyPr/>
                    <a:lstStyle/>
                    <a:p>
                      <a:r>
                        <a:rPr lang="en-IN" dirty="0"/>
                        <a:t>Task 7</a:t>
                      </a:r>
                    </a:p>
                  </a:txBody>
                  <a:tcPr/>
                </a:tc>
                <a:tc>
                  <a:txBody>
                    <a:bodyPr/>
                    <a:lstStyle/>
                    <a:p>
                      <a:r>
                        <a:rPr lang="en-IN" dirty="0"/>
                        <a:t>54.578</a:t>
                      </a:r>
                    </a:p>
                  </a:txBody>
                  <a:tcPr/>
                </a:tc>
                <a:tc>
                  <a:txBody>
                    <a:bodyPr/>
                    <a:lstStyle/>
                    <a:p>
                      <a:r>
                        <a:rPr lang="en-IN" dirty="0"/>
                        <a:t>75.045</a:t>
                      </a:r>
                    </a:p>
                  </a:txBody>
                  <a:tcPr/>
                </a:tc>
                <a:tc>
                  <a:txBody>
                    <a:bodyPr/>
                    <a:lstStyle/>
                    <a:p>
                      <a:r>
                        <a:rPr lang="en-IN" dirty="0"/>
                        <a:t>2.315</a:t>
                      </a:r>
                    </a:p>
                  </a:txBody>
                  <a:tcPr/>
                </a:tc>
                <a:extLst>
                  <a:ext uri="{0D108BD9-81ED-4DB2-BD59-A6C34878D82A}">
                    <a16:rowId xmlns:a16="http://schemas.microsoft.com/office/drawing/2014/main" val="2776849018"/>
                  </a:ext>
                </a:extLst>
              </a:tr>
              <a:tr h="371610">
                <a:tc>
                  <a:txBody>
                    <a:bodyPr/>
                    <a:lstStyle/>
                    <a:p>
                      <a:r>
                        <a:rPr lang="en-IN" dirty="0"/>
                        <a:t>Task 8</a:t>
                      </a:r>
                    </a:p>
                  </a:txBody>
                  <a:tcPr/>
                </a:tc>
                <a:tc>
                  <a:txBody>
                    <a:bodyPr/>
                    <a:lstStyle/>
                    <a:p>
                      <a:r>
                        <a:rPr lang="en-IN" dirty="0"/>
                        <a:t>59.326</a:t>
                      </a:r>
                    </a:p>
                  </a:txBody>
                  <a:tcPr/>
                </a:tc>
                <a:tc>
                  <a:txBody>
                    <a:bodyPr/>
                    <a:lstStyle/>
                    <a:p>
                      <a:r>
                        <a:rPr lang="en-IN" dirty="0"/>
                        <a:t>74.831</a:t>
                      </a:r>
                    </a:p>
                  </a:txBody>
                  <a:tcPr/>
                </a:tc>
                <a:tc>
                  <a:txBody>
                    <a:bodyPr/>
                    <a:lstStyle/>
                    <a:p>
                      <a:r>
                        <a:rPr lang="en-IN" dirty="0"/>
                        <a:t>2.206</a:t>
                      </a:r>
                    </a:p>
                  </a:txBody>
                  <a:tcPr/>
                </a:tc>
                <a:extLst>
                  <a:ext uri="{0D108BD9-81ED-4DB2-BD59-A6C34878D82A}">
                    <a16:rowId xmlns:a16="http://schemas.microsoft.com/office/drawing/2014/main" val="1082040043"/>
                  </a:ext>
                </a:extLst>
              </a:tr>
              <a:tr h="371610">
                <a:tc>
                  <a:txBody>
                    <a:bodyPr/>
                    <a:lstStyle/>
                    <a:p>
                      <a:r>
                        <a:rPr lang="en-IN" dirty="0"/>
                        <a:t>Task 9</a:t>
                      </a:r>
                    </a:p>
                  </a:txBody>
                  <a:tcPr/>
                </a:tc>
                <a:tc>
                  <a:txBody>
                    <a:bodyPr/>
                    <a:lstStyle/>
                    <a:p>
                      <a:r>
                        <a:rPr lang="en-IN" dirty="0"/>
                        <a:t>75.120</a:t>
                      </a:r>
                    </a:p>
                  </a:txBody>
                  <a:tcPr/>
                </a:tc>
                <a:tc>
                  <a:txBody>
                    <a:bodyPr/>
                    <a:lstStyle/>
                    <a:p>
                      <a:r>
                        <a:rPr lang="en-IN" dirty="0"/>
                        <a:t>86.762</a:t>
                      </a:r>
                    </a:p>
                  </a:txBody>
                  <a:tcPr/>
                </a:tc>
                <a:tc>
                  <a:txBody>
                    <a:bodyPr/>
                    <a:lstStyle/>
                    <a:p>
                      <a:r>
                        <a:rPr lang="en-IN" dirty="0"/>
                        <a:t>1.501</a:t>
                      </a:r>
                    </a:p>
                  </a:txBody>
                  <a:tcPr/>
                </a:tc>
                <a:extLst>
                  <a:ext uri="{0D108BD9-81ED-4DB2-BD59-A6C34878D82A}">
                    <a16:rowId xmlns:a16="http://schemas.microsoft.com/office/drawing/2014/main" val="4011681864"/>
                  </a:ext>
                </a:extLst>
              </a:tr>
              <a:tr h="371610">
                <a:tc>
                  <a:txBody>
                    <a:bodyPr/>
                    <a:lstStyle/>
                    <a:p>
                      <a:r>
                        <a:rPr lang="en-IN" dirty="0"/>
                        <a:t>Task 10</a:t>
                      </a:r>
                    </a:p>
                  </a:txBody>
                  <a:tcPr/>
                </a:tc>
                <a:tc>
                  <a:txBody>
                    <a:bodyPr/>
                    <a:lstStyle/>
                    <a:p>
                      <a:r>
                        <a:rPr lang="en-IN" dirty="0"/>
                        <a:t>64.986</a:t>
                      </a:r>
                    </a:p>
                  </a:txBody>
                  <a:tcPr/>
                </a:tc>
                <a:tc>
                  <a:txBody>
                    <a:bodyPr/>
                    <a:lstStyle/>
                    <a:p>
                      <a:r>
                        <a:rPr lang="en-IN" dirty="0"/>
                        <a:t>80.115</a:t>
                      </a:r>
                    </a:p>
                  </a:txBody>
                  <a:tcPr/>
                </a:tc>
                <a:tc>
                  <a:txBody>
                    <a:bodyPr/>
                    <a:lstStyle/>
                    <a:p>
                      <a:r>
                        <a:rPr lang="en-IN" dirty="0"/>
                        <a:t>1.944</a:t>
                      </a:r>
                    </a:p>
                  </a:txBody>
                  <a:tcPr/>
                </a:tc>
                <a:extLst>
                  <a:ext uri="{0D108BD9-81ED-4DB2-BD59-A6C34878D82A}">
                    <a16:rowId xmlns:a16="http://schemas.microsoft.com/office/drawing/2014/main" val="2207222992"/>
                  </a:ext>
                </a:extLst>
              </a:tr>
            </a:tbl>
          </a:graphicData>
        </a:graphic>
      </p:graphicFrame>
    </p:spTree>
    <p:extLst>
      <p:ext uri="{BB962C8B-B14F-4D97-AF65-F5344CB8AC3E}">
        <p14:creationId xmlns:p14="http://schemas.microsoft.com/office/powerpoint/2010/main" val="14575253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1196</Words>
  <Application>Microsoft Office PowerPoint</Application>
  <PresentationFormat>Widescreen</PresentationFormat>
  <Paragraphs>188</Paragraphs>
  <Slides>11</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Learn to prompt for continual learning</vt:lpstr>
      <vt:lpstr>Motivation</vt:lpstr>
      <vt:lpstr>Catastrophic forgetting</vt:lpstr>
      <vt:lpstr>Credit: From Visual Prompt Learning to Zero-Shot Transfer: Mapping Is All You Need</vt:lpstr>
      <vt:lpstr>Prompt in ViT</vt:lpstr>
      <vt:lpstr>Learn to prompt</vt:lpstr>
      <vt:lpstr>Prompt tuning and loss function</vt:lpstr>
      <vt:lpstr>Illustration of L2p at test time</vt:lpstr>
      <vt:lpstr>Output</vt:lpstr>
      <vt:lpstr>Limitations: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Avnish Kumar</dc:creator>
  <cp:lastModifiedBy>Rohit Kumar</cp:lastModifiedBy>
  <cp:revision>38</cp:revision>
  <dcterms:created xsi:type="dcterms:W3CDTF">2023-04-27T16:15:04Z</dcterms:created>
  <dcterms:modified xsi:type="dcterms:W3CDTF">2023-07-10T16:45:54Z</dcterms:modified>
</cp:coreProperties>
</file>